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bookmarkIdSeed="2">
  <p:sldMasterIdLst>
    <p:sldMasterId id="2147483714" r:id="rId4"/>
  </p:sldMasterIdLst>
  <p:notesMasterIdLst>
    <p:notesMasterId r:id="rId17"/>
  </p:notesMasterIdLst>
  <p:handoutMasterIdLst>
    <p:handoutMasterId r:id="rId18"/>
  </p:handoutMasterIdLst>
  <p:sldIdLst>
    <p:sldId id="474" r:id="rId5"/>
    <p:sldId id="1425" r:id="rId6"/>
    <p:sldId id="1426" r:id="rId7"/>
    <p:sldId id="1428" r:id="rId8"/>
    <p:sldId id="1437" r:id="rId9"/>
    <p:sldId id="1438" r:id="rId10"/>
    <p:sldId id="1439" r:id="rId11"/>
    <p:sldId id="1440" r:id="rId12"/>
    <p:sldId id="1442" r:id="rId13"/>
    <p:sldId id="1447" r:id="rId14"/>
    <p:sldId id="1445" r:id="rId15"/>
    <p:sldId id="1446" r:id="rId16"/>
  </p:sldIdLst>
  <p:sldSz cx="9144000" cy="5143500" type="screen16x9"/>
  <p:notesSz cx="6858000" cy="9144000"/>
  <p:defaultTextStyle>
    <a:defPPr>
      <a:defRPr lang="en-US"/>
    </a:defPPr>
    <a:lvl1pPr marL="0" algn="l" defTabSz="457091" rtl="0" eaLnBrk="1" latinLnBrk="0" hangingPunct="1">
      <a:defRPr sz="1833" kern="1200">
        <a:solidFill>
          <a:schemeClr val="tx1"/>
        </a:solidFill>
        <a:latin typeface="+mn-lt"/>
        <a:ea typeface="+mn-ea"/>
        <a:cs typeface="+mn-cs"/>
      </a:defRPr>
    </a:lvl1pPr>
    <a:lvl2pPr marL="457091" algn="l" defTabSz="457091" rtl="0" eaLnBrk="1" latinLnBrk="0" hangingPunct="1">
      <a:defRPr sz="1833" kern="1200">
        <a:solidFill>
          <a:schemeClr val="tx1"/>
        </a:solidFill>
        <a:latin typeface="+mn-lt"/>
        <a:ea typeface="+mn-ea"/>
        <a:cs typeface="+mn-cs"/>
      </a:defRPr>
    </a:lvl2pPr>
    <a:lvl3pPr marL="914180" algn="l" defTabSz="457091" rtl="0" eaLnBrk="1" latinLnBrk="0" hangingPunct="1">
      <a:defRPr sz="1833" kern="1200">
        <a:solidFill>
          <a:schemeClr val="tx1"/>
        </a:solidFill>
        <a:latin typeface="+mn-lt"/>
        <a:ea typeface="+mn-ea"/>
        <a:cs typeface="+mn-cs"/>
      </a:defRPr>
    </a:lvl3pPr>
    <a:lvl4pPr marL="1371270" algn="l" defTabSz="457091" rtl="0" eaLnBrk="1" latinLnBrk="0" hangingPunct="1">
      <a:defRPr sz="1833" kern="1200">
        <a:solidFill>
          <a:schemeClr val="tx1"/>
        </a:solidFill>
        <a:latin typeface="+mn-lt"/>
        <a:ea typeface="+mn-ea"/>
        <a:cs typeface="+mn-cs"/>
      </a:defRPr>
    </a:lvl4pPr>
    <a:lvl5pPr marL="1828362" algn="l" defTabSz="457091" rtl="0" eaLnBrk="1" latinLnBrk="0" hangingPunct="1">
      <a:defRPr sz="1833" kern="1200">
        <a:solidFill>
          <a:schemeClr val="tx1"/>
        </a:solidFill>
        <a:latin typeface="+mn-lt"/>
        <a:ea typeface="+mn-ea"/>
        <a:cs typeface="+mn-cs"/>
      </a:defRPr>
    </a:lvl5pPr>
    <a:lvl6pPr marL="2285455" algn="l" defTabSz="457091" rtl="0" eaLnBrk="1" latinLnBrk="0" hangingPunct="1">
      <a:defRPr sz="1833" kern="1200">
        <a:solidFill>
          <a:schemeClr val="tx1"/>
        </a:solidFill>
        <a:latin typeface="+mn-lt"/>
        <a:ea typeface="+mn-ea"/>
        <a:cs typeface="+mn-cs"/>
      </a:defRPr>
    </a:lvl6pPr>
    <a:lvl7pPr marL="2742540" algn="l" defTabSz="457091" rtl="0" eaLnBrk="1" latinLnBrk="0" hangingPunct="1">
      <a:defRPr sz="1833" kern="1200">
        <a:solidFill>
          <a:schemeClr val="tx1"/>
        </a:solidFill>
        <a:latin typeface="+mn-lt"/>
        <a:ea typeface="+mn-ea"/>
        <a:cs typeface="+mn-cs"/>
      </a:defRPr>
    </a:lvl7pPr>
    <a:lvl8pPr marL="3199633" algn="l" defTabSz="457091" rtl="0" eaLnBrk="1" latinLnBrk="0" hangingPunct="1">
      <a:defRPr sz="1833" kern="1200">
        <a:solidFill>
          <a:schemeClr val="tx1"/>
        </a:solidFill>
        <a:latin typeface="+mn-lt"/>
        <a:ea typeface="+mn-ea"/>
        <a:cs typeface="+mn-cs"/>
      </a:defRPr>
    </a:lvl8pPr>
    <a:lvl9pPr marL="3656724" algn="l" defTabSz="457091" rtl="0" eaLnBrk="1" latinLnBrk="0" hangingPunct="1">
      <a:defRPr sz="1833"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320" userDrawn="1">
          <p15:clr>
            <a:srgbClr val="A4A3A4"/>
          </p15:clr>
        </p15:guide>
        <p15:guide id="4" pos="192"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irochna, Janell" initials="MJ" lastIdx="7" clrIdx="0"/>
  <p:cmAuthor id="1" name="Tamara Weintraub" initials="TW" lastIdx="3" clrIdx="1"/>
  <p:cmAuthor id="2" name="Speziale, Marisa" initials="MS" lastIdx="4"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8B4BA"/>
    <a:srgbClr val="55C1D7"/>
    <a:srgbClr val="99CCFF"/>
    <a:srgbClr val="FFFFFF"/>
    <a:srgbClr val="093C44"/>
    <a:srgbClr val="000000"/>
    <a:srgbClr val="FFEFEF"/>
    <a:srgbClr val="E6E6E6"/>
    <a:srgbClr val="0D5966"/>
    <a:srgbClr val="DE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05" autoAdjust="0"/>
    <p:restoredTop sz="79070" autoAdjust="0"/>
  </p:normalViewPr>
  <p:slideViewPr>
    <p:cSldViewPr snapToGrid="0" snapToObjects="1">
      <p:cViewPr>
        <p:scale>
          <a:sx n="80" d="100"/>
          <a:sy n="80" d="100"/>
        </p:scale>
        <p:origin x="-2514" y="-774"/>
      </p:cViewPr>
      <p:guideLst>
        <p:guide orient="horz" pos="320"/>
        <p:guide pos="192"/>
      </p:guideLst>
    </p:cSldViewPr>
  </p:slideViewPr>
  <p:notesTextViewPr>
    <p:cViewPr>
      <p:scale>
        <a:sx n="100" d="100"/>
        <a:sy n="100" d="100"/>
      </p:scale>
      <p:origin x="0" y="0"/>
    </p:cViewPr>
  </p:notesTextViewPr>
  <p:sorterViewPr>
    <p:cViewPr varScale="1">
      <p:scale>
        <a:sx n="1" d="1"/>
        <a:sy n="1" d="1"/>
      </p:scale>
      <p:origin x="0" y="0"/>
    </p:cViewPr>
  </p:sorterViewPr>
  <p:notesViewPr>
    <p:cSldViewPr snapToGrid="0" snapToObjects="1">
      <p:cViewPr varScale="1">
        <p:scale>
          <a:sx n="50" d="100"/>
          <a:sy n="50" d="100"/>
        </p:scale>
        <p:origin x="-2709" y="-54"/>
      </p:cViewPr>
      <p:guideLst>
        <p:guide orient="horz" pos="2880"/>
        <p:guide pos="2160"/>
      </p:guideLst>
    </p:cSldViewPr>
  </p:notes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E09570F-EAA1-4801-B731-0D3BE7D30D42}" type="doc">
      <dgm:prSet loTypeId="urn:microsoft.com/office/officeart/2005/8/layout/hierarchy3" loCatId="relationship" qsTypeId="urn:microsoft.com/office/officeart/2005/8/quickstyle/simple1" qsCatId="simple" csTypeId="urn:microsoft.com/office/officeart/2005/8/colors/colorful1" csCatId="colorful" phldr="1"/>
      <dgm:spPr/>
      <dgm:t>
        <a:bodyPr/>
        <a:lstStyle/>
        <a:p>
          <a:endParaRPr lang="en-US"/>
        </a:p>
      </dgm:t>
    </dgm:pt>
    <dgm:pt modelId="{0A7CAA88-3F17-43C0-9AB2-09F6A5834E93}">
      <dgm:prSet phldrT="[Text]" custT="1"/>
      <dgm:spPr/>
      <dgm:t>
        <a:bodyPr/>
        <a:lstStyle/>
        <a:p>
          <a:r>
            <a:rPr lang="en-US" sz="2000" b="1" dirty="0" smtClean="0">
              <a:solidFill>
                <a:schemeClr val="tx1"/>
              </a:solidFill>
            </a:rPr>
            <a:t>One big advantage: Enhanced motor control and performance</a:t>
          </a:r>
          <a:endParaRPr lang="en-US" sz="2000" b="1" dirty="0">
            <a:solidFill>
              <a:schemeClr val="tx1"/>
            </a:solidFill>
          </a:endParaRPr>
        </a:p>
      </dgm:t>
    </dgm:pt>
    <dgm:pt modelId="{682D3336-46BB-47C2-ABB5-EC4FA04B5918}" type="parTrans" cxnId="{32251391-B908-48CA-AB1E-E2E3E124CCD3}">
      <dgm:prSet/>
      <dgm:spPr/>
      <dgm:t>
        <a:bodyPr/>
        <a:lstStyle/>
        <a:p>
          <a:endParaRPr lang="en-US"/>
        </a:p>
      </dgm:t>
    </dgm:pt>
    <dgm:pt modelId="{40FF7E0F-79E1-4216-AFE1-E10767ED63E9}" type="sibTrans" cxnId="{32251391-B908-48CA-AB1E-E2E3E124CCD3}">
      <dgm:prSet/>
      <dgm:spPr/>
      <dgm:t>
        <a:bodyPr/>
        <a:lstStyle/>
        <a:p>
          <a:endParaRPr lang="en-US"/>
        </a:p>
      </dgm:t>
    </dgm:pt>
    <dgm:pt modelId="{824C3DA7-5F69-4098-AFC5-3E9FDDEA582A}">
      <dgm:prSet/>
      <dgm:spPr>
        <a:ln>
          <a:solidFill>
            <a:schemeClr val="accent3"/>
          </a:solidFill>
        </a:ln>
      </dgm:spPr>
      <dgm:t>
        <a:bodyPr/>
        <a:lstStyle/>
        <a:p>
          <a:pPr algn="l"/>
          <a:r>
            <a:rPr lang="en-US" dirty="0" smtClean="0"/>
            <a:t>Suppress electromagnetic interference (EMI) from pulse-width-modulated (PWM) signals.</a:t>
          </a:r>
        </a:p>
      </dgm:t>
    </dgm:pt>
    <dgm:pt modelId="{0A5CEE79-115A-42F9-90AC-4F09F60DAF5D}" type="parTrans" cxnId="{43685443-5998-47C7-AF8D-E79FDAB43AB5}">
      <dgm:prSet/>
      <dgm:spPr/>
      <dgm:t>
        <a:bodyPr/>
        <a:lstStyle/>
        <a:p>
          <a:endParaRPr lang="en-US"/>
        </a:p>
      </dgm:t>
    </dgm:pt>
    <dgm:pt modelId="{8D0C5F36-C429-4B73-9AE4-229FF4862DBF}" type="sibTrans" cxnId="{43685443-5998-47C7-AF8D-E79FDAB43AB5}">
      <dgm:prSet/>
      <dgm:spPr/>
      <dgm:t>
        <a:bodyPr/>
        <a:lstStyle/>
        <a:p>
          <a:endParaRPr lang="en-US"/>
        </a:p>
      </dgm:t>
    </dgm:pt>
    <dgm:pt modelId="{42C06661-E033-41AE-B9E3-DEA24D0DC778}">
      <dgm:prSet/>
      <dgm:spPr>
        <a:ln>
          <a:solidFill>
            <a:schemeClr val="accent3"/>
          </a:solidFill>
        </a:ln>
      </dgm:spPr>
      <dgm:t>
        <a:bodyPr/>
        <a:lstStyle/>
        <a:p>
          <a:pPr algn="l"/>
          <a:r>
            <a:rPr lang="en-US" dirty="0" smtClean="0"/>
            <a:t>Current sensing to detect malfunctions and determine position and commutation.</a:t>
          </a:r>
        </a:p>
      </dgm:t>
    </dgm:pt>
    <dgm:pt modelId="{8AFCAFD8-BA31-4BC6-8713-F10ED7C136A8}" type="parTrans" cxnId="{BB9E205E-BB76-4EE4-8C7D-2477F92FF604}">
      <dgm:prSet/>
      <dgm:spPr/>
      <dgm:t>
        <a:bodyPr/>
        <a:lstStyle/>
        <a:p>
          <a:endParaRPr lang="en-US"/>
        </a:p>
      </dgm:t>
    </dgm:pt>
    <dgm:pt modelId="{250FED94-FD55-4ADC-8225-32BF97674243}" type="sibTrans" cxnId="{BB9E205E-BB76-4EE4-8C7D-2477F92FF604}">
      <dgm:prSet/>
      <dgm:spPr/>
      <dgm:t>
        <a:bodyPr/>
        <a:lstStyle/>
        <a:p>
          <a:endParaRPr lang="en-US"/>
        </a:p>
      </dgm:t>
    </dgm:pt>
    <dgm:pt modelId="{5CFB1065-354E-48D8-873A-74B33CFDE580}">
      <dgm:prSet/>
      <dgm:spPr>
        <a:ln>
          <a:solidFill>
            <a:schemeClr val="accent3"/>
          </a:solidFill>
        </a:ln>
      </dgm:spPr>
      <dgm:t>
        <a:bodyPr/>
        <a:lstStyle/>
        <a:p>
          <a:pPr algn="l"/>
          <a:r>
            <a:rPr lang="en-US" dirty="0" smtClean="0"/>
            <a:t>Power-off braking to prevent damage to electronic components.</a:t>
          </a:r>
        </a:p>
      </dgm:t>
    </dgm:pt>
    <dgm:pt modelId="{525AD439-8AE3-496C-A9F5-167AD223797A}" type="parTrans" cxnId="{2CA59019-E6FE-432C-8C5A-B6B9AFAE4D2A}">
      <dgm:prSet/>
      <dgm:spPr/>
      <dgm:t>
        <a:bodyPr/>
        <a:lstStyle/>
        <a:p>
          <a:endParaRPr lang="en-US"/>
        </a:p>
      </dgm:t>
    </dgm:pt>
    <dgm:pt modelId="{7B8D0EDF-1529-49FA-8B27-CD52876CFF09}" type="sibTrans" cxnId="{2CA59019-E6FE-432C-8C5A-B6B9AFAE4D2A}">
      <dgm:prSet/>
      <dgm:spPr/>
      <dgm:t>
        <a:bodyPr/>
        <a:lstStyle/>
        <a:p>
          <a:endParaRPr lang="en-US"/>
        </a:p>
      </dgm:t>
    </dgm:pt>
    <dgm:pt modelId="{F408F03A-5617-4979-BA32-2698A65F7C7B}">
      <dgm:prSet/>
      <dgm:spPr>
        <a:ln>
          <a:solidFill>
            <a:schemeClr val="accent3"/>
          </a:solidFill>
        </a:ln>
      </dgm:spPr>
      <dgm:t>
        <a:bodyPr/>
        <a:lstStyle/>
        <a:p>
          <a:pPr algn="l"/>
          <a:r>
            <a:rPr lang="en-US" dirty="0" smtClean="0"/>
            <a:t>Diagnostics and protection to detect circuit continuity faults such as open and short circuits.</a:t>
          </a:r>
          <a:endParaRPr lang="en-US" b="1" dirty="0"/>
        </a:p>
      </dgm:t>
    </dgm:pt>
    <dgm:pt modelId="{CFDB5A96-F35F-4B86-9B38-30894ABD32E0}" type="parTrans" cxnId="{AE08A297-9003-47AE-889E-B40E73BA9484}">
      <dgm:prSet/>
      <dgm:spPr/>
      <dgm:t>
        <a:bodyPr/>
        <a:lstStyle/>
        <a:p>
          <a:endParaRPr lang="en-US"/>
        </a:p>
      </dgm:t>
    </dgm:pt>
    <dgm:pt modelId="{AC654AA2-BBA7-4081-9663-178A5BE11912}" type="sibTrans" cxnId="{AE08A297-9003-47AE-889E-B40E73BA9484}">
      <dgm:prSet/>
      <dgm:spPr/>
      <dgm:t>
        <a:bodyPr/>
        <a:lstStyle/>
        <a:p>
          <a:endParaRPr lang="en-US"/>
        </a:p>
      </dgm:t>
    </dgm:pt>
    <dgm:pt modelId="{2CC23217-F61F-4B03-BA56-374694CDBDF6}">
      <dgm:prSet/>
      <dgm:spPr/>
      <dgm:t>
        <a:bodyPr/>
        <a:lstStyle/>
        <a:p>
          <a:pPr algn="l"/>
          <a:r>
            <a:rPr lang="en-US" dirty="0" smtClean="0"/>
            <a:t>Thermal management to address heat generated from the current.</a:t>
          </a:r>
        </a:p>
      </dgm:t>
    </dgm:pt>
    <dgm:pt modelId="{BE113A73-1AB1-4CB6-8396-1FD1C0FF1FB3}" type="parTrans" cxnId="{9A382B42-BB4C-4EBC-8C1E-8C0C411FA34F}">
      <dgm:prSet/>
      <dgm:spPr/>
      <dgm:t>
        <a:bodyPr/>
        <a:lstStyle/>
        <a:p>
          <a:endParaRPr lang="en-US"/>
        </a:p>
      </dgm:t>
    </dgm:pt>
    <dgm:pt modelId="{1E2D5ADB-B9B0-4EE4-BA8B-874B261F6C95}" type="sibTrans" cxnId="{9A382B42-BB4C-4EBC-8C1E-8C0C411FA34F}">
      <dgm:prSet/>
      <dgm:spPr/>
      <dgm:t>
        <a:bodyPr/>
        <a:lstStyle/>
        <a:p>
          <a:endParaRPr lang="en-US"/>
        </a:p>
      </dgm:t>
    </dgm:pt>
    <dgm:pt modelId="{EC94E49A-A3E0-45B9-8FEE-F6CF48D25B5D}" type="pres">
      <dgm:prSet presAssocID="{3E09570F-EAA1-4801-B731-0D3BE7D30D42}" presName="diagram" presStyleCnt="0">
        <dgm:presLayoutVars>
          <dgm:chPref val="1"/>
          <dgm:dir/>
          <dgm:animOne val="branch"/>
          <dgm:animLvl val="lvl"/>
          <dgm:resizeHandles/>
        </dgm:presLayoutVars>
      </dgm:prSet>
      <dgm:spPr/>
      <dgm:t>
        <a:bodyPr/>
        <a:lstStyle/>
        <a:p>
          <a:endParaRPr lang="en-US"/>
        </a:p>
      </dgm:t>
    </dgm:pt>
    <dgm:pt modelId="{3AB81EE2-9384-4F03-8773-A2986E348E74}" type="pres">
      <dgm:prSet presAssocID="{0A7CAA88-3F17-43C0-9AB2-09F6A5834E93}" presName="root" presStyleCnt="0"/>
      <dgm:spPr/>
      <dgm:t>
        <a:bodyPr/>
        <a:lstStyle/>
        <a:p>
          <a:endParaRPr lang="en-US"/>
        </a:p>
      </dgm:t>
    </dgm:pt>
    <dgm:pt modelId="{B43304B8-064D-4EB6-B89A-21F791336071}" type="pres">
      <dgm:prSet presAssocID="{0A7CAA88-3F17-43C0-9AB2-09F6A5834E93}" presName="rootComposite" presStyleCnt="0"/>
      <dgm:spPr/>
      <dgm:t>
        <a:bodyPr/>
        <a:lstStyle/>
        <a:p>
          <a:endParaRPr lang="en-US"/>
        </a:p>
      </dgm:t>
    </dgm:pt>
    <dgm:pt modelId="{CA1F2E39-2038-4F69-A881-27799884AB37}" type="pres">
      <dgm:prSet presAssocID="{0A7CAA88-3F17-43C0-9AB2-09F6A5834E93}" presName="rootText" presStyleLbl="node1" presStyleIdx="0" presStyleCnt="1" custScaleX="793798" custScaleY="127769"/>
      <dgm:spPr/>
      <dgm:t>
        <a:bodyPr/>
        <a:lstStyle/>
        <a:p>
          <a:endParaRPr lang="en-US"/>
        </a:p>
      </dgm:t>
    </dgm:pt>
    <dgm:pt modelId="{64F6DC66-7643-4032-AB30-8DE4D896F5AC}" type="pres">
      <dgm:prSet presAssocID="{0A7CAA88-3F17-43C0-9AB2-09F6A5834E93}" presName="rootConnector" presStyleLbl="node1" presStyleIdx="0" presStyleCnt="1"/>
      <dgm:spPr/>
      <dgm:t>
        <a:bodyPr/>
        <a:lstStyle/>
        <a:p>
          <a:endParaRPr lang="en-US"/>
        </a:p>
      </dgm:t>
    </dgm:pt>
    <dgm:pt modelId="{E50F66E0-C806-41B6-B170-25E5B3FA06E1}" type="pres">
      <dgm:prSet presAssocID="{0A7CAA88-3F17-43C0-9AB2-09F6A5834E93}" presName="childShape" presStyleCnt="0"/>
      <dgm:spPr/>
      <dgm:t>
        <a:bodyPr/>
        <a:lstStyle/>
        <a:p>
          <a:endParaRPr lang="en-US"/>
        </a:p>
      </dgm:t>
    </dgm:pt>
    <dgm:pt modelId="{3C0CEA2B-1D9A-4107-90C6-1CEF46B03D88}" type="pres">
      <dgm:prSet presAssocID="{0A5CEE79-115A-42F9-90AC-4F09F60DAF5D}" presName="Name13" presStyleLbl="parChTrans1D2" presStyleIdx="0" presStyleCnt="5"/>
      <dgm:spPr/>
      <dgm:t>
        <a:bodyPr/>
        <a:lstStyle/>
        <a:p>
          <a:endParaRPr lang="en-US"/>
        </a:p>
      </dgm:t>
    </dgm:pt>
    <dgm:pt modelId="{053AEB1C-B28A-4E8E-964C-3C15F00447EF}" type="pres">
      <dgm:prSet presAssocID="{824C3DA7-5F69-4098-AFC5-3E9FDDEA582A}" presName="childText" presStyleLbl="bgAcc1" presStyleIdx="0" presStyleCnt="5" custScaleX="827603">
        <dgm:presLayoutVars>
          <dgm:bulletEnabled val="1"/>
        </dgm:presLayoutVars>
      </dgm:prSet>
      <dgm:spPr/>
      <dgm:t>
        <a:bodyPr/>
        <a:lstStyle/>
        <a:p>
          <a:endParaRPr lang="en-US"/>
        </a:p>
      </dgm:t>
    </dgm:pt>
    <dgm:pt modelId="{F30D7DC0-5C34-4520-95DC-573036DFE50E}" type="pres">
      <dgm:prSet presAssocID="{BE113A73-1AB1-4CB6-8396-1FD1C0FF1FB3}" presName="Name13" presStyleLbl="parChTrans1D2" presStyleIdx="1" presStyleCnt="5"/>
      <dgm:spPr/>
      <dgm:t>
        <a:bodyPr/>
        <a:lstStyle/>
        <a:p>
          <a:endParaRPr lang="en-US"/>
        </a:p>
      </dgm:t>
    </dgm:pt>
    <dgm:pt modelId="{683CCD09-406D-4B17-A84A-268E26FFAABF}" type="pres">
      <dgm:prSet presAssocID="{2CC23217-F61F-4B03-BA56-374694CDBDF6}" presName="childText" presStyleLbl="bgAcc1" presStyleIdx="1" presStyleCnt="5" custScaleX="824687">
        <dgm:presLayoutVars>
          <dgm:bulletEnabled val="1"/>
        </dgm:presLayoutVars>
      </dgm:prSet>
      <dgm:spPr/>
      <dgm:t>
        <a:bodyPr/>
        <a:lstStyle/>
        <a:p>
          <a:endParaRPr lang="en-US"/>
        </a:p>
      </dgm:t>
    </dgm:pt>
    <dgm:pt modelId="{45ED5E30-A4CF-4F77-A3FE-4F78410CDAEF}" type="pres">
      <dgm:prSet presAssocID="{8AFCAFD8-BA31-4BC6-8713-F10ED7C136A8}" presName="Name13" presStyleLbl="parChTrans1D2" presStyleIdx="2" presStyleCnt="5"/>
      <dgm:spPr/>
      <dgm:t>
        <a:bodyPr/>
        <a:lstStyle/>
        <a:p>
          <a:endParaRPr lang="en-US"/>
        </a:p>
      </dgm:t>
    </dgm:pt>
    <dgm:pt modelId="{69FA5694-BB9F-4E50-8645-96FD76CD18F8}" type="pres">
      <dgm:prSet presAssocID="{42C06661-E033-41AE-B9E3-DEA24D0DC778}" presName="childText" presStyleLbl="bgAcc1" presStyleIdx="2" presStyleCnt="5" custScaleX="826871">
        <dgm:presLayoutVars>
          <dgm:bulletEnabled val="1"/>
        </dgm:presLayoutVars>
      </dgm:prSet>
      <dgm:spPr/>
      <dgm:t>
        <a:bodyPr/>
        <a:lstStyle/>
        <a:p>
          <a:endParaRPr lang="en-US"/>
        </a:p>
      </dgm:t>
    </dgm:pt>
    <dgm:pt modelId="{7069A8B3-78EA-4CFB-96C5-989486689602}" type="pres">
      <dgm:prSet presAssocID="{525AD439-8AE3-496C-A9F5-167AD223797A}" presName="Name13" presStyleLbl="parChTrans1D2" presStyleIdx="3" presStyleCnt="5"/>
      <dgm:spPr/>
      <dgm:t>
        <a:bodyPr/>
        <a:lstStyle/>
        <a:p>
          <a:endParaRPr lang="en-US"/>
        </a:p>
      </dgm:t>
    </dgm:pt>
    <dgm:pt modelId="{A1AD62B6-760D-441F-A5BF-FA0A281BD96D}" type="pres">
      <dgm:prSet presAssocID="{5CFB1065-354E-48D8-873A-74B33CFDE580}" presName="childText" presStyleLbl="bgAcc1" presStyleIdx="3" presStyleCnt="5" custScaleX="826871">
        <dgm:presLayoutVars>
          <dgm:bulletEnabled val="1"/>
        </dgm:presLayoutVars>
      </dgm:prSet>
      <dgm:spPr/>
      <dgm:t>
        <a:bodyPr/>
        <a:lstStyle/>
        <a:p>
          <a:endParaRPr lang="en-US"/>
        </a:p>
      </dgm:t>
    </dgm:pt>
    <dgm:pt modelId="{7D7CF7CC-D312-4702-8065-C406E768BC9A}" type="pres">
      <dgm:prSet presAssocID="{CFDB5A96-F35F-4B86-9B38-30894ABD32E0}" presName="Name13" presStyleLbl="parChTrans1D2" presStyleIdx="4" presStyleCnt="5"/>
      <dgm:spPr/>
      <dgm:t>
        <a:bodyPr/>
        <a:lstStyle/>
        <a:p>
          <a:endParaRPr lang="en-US"/>
        </a:p>
      </dgm:t>
    </dgm:pt>
    <dgm:pt modelId="{193BE046-E3A0-4F69-B076-45C0919C9CC5}" type="pres">
      <dgm:prSet presAssocID="{F408F03A-5617-4979-BA32-2698A65F7C7B}" presName="childText" presStyleLbl="bgAcc1" presStyleIdx="4" presStyleCnt="5" custScaleX="826871">
        <dgm:presLayoutVars>
          <dgm:bulletEnabled val="1"/>
        </dgm:presLayoutVars>
      </dgm:prSet>
      <dgm:spPr/>
      <dgm:t>
        <a:bodyPr/>
        <a:lstStyle/>
        <a:p>
          <a:endParaRPr lang="en-US"/>
        </a:p>
      </dgm:t>
    </dgm:pt>
  </dgm:ptLst>
  <dgm:cxnLst>
    <dgm:cxn modelId="{C1F018CA-B69D-460A-A28B-D0DFA2706E67}" type="presOf" srcId="{8AFCAFD8-BA31-4BC6-8713-F10ED7C136A8}" destId="{45ED5E30-A4CF-4F77-A3FE-4F78410CDAEF}" srcOrd="0" destOrd="0" presId="urn:microsoft.com/office/officeart/2005/8/layout/hierarchy3"/>
    <dgm:cxn modelId="{0D4043C7-C202-4D8F-94D5-6064D25E31AF}" type="presOf" srcId="{BE113A73-1AB1-4CB6-8396-1FD1C0FF1FB3}" destId="{F30D7DC0-5C34-4520-95DC-573036DFE50E}" srcOrd="0" destOrd="0" presId="urn:microsoft.com/office/officeart/2005/8/layout/hierarchy3"/>
    <dgm:cxn modelId="{2CA59019-E6FE-432C-8C5A-B6B9AFAE4D2A}" srcId="{0A7CAA88-3F17-43C0-9AB2-09F6A5834E93}" destId="{5CFB1065-354E-48D8-873A-74B33CFDE580}" srcOrd="3" destOrd="0" parTransId="{525AD439-8AE3-496C-A9F5-167AD223797A}" sibTransId="{7B8D0EDF-1529-49FA-8B27-CD52876CFF09}"/>
    <dgm:cxn modelId="{9A382B42-BB4C-4EBC-8C1E-8C0C411FA34F}" srcId="{0A7CAA88-3F17-43C0-9AB2-09F6A5834E93}" destId="{2CC23217-F61F-4B03-BA56-374694CDBDF6}" srcOrd="1" destOrd="0" parTransId="{BE113A73-1AB1-4CB6-8396-1FD1C0FF1FB3}" sibTransId="{1E2D5ADB-B9B0-4EE4-BA8B-874B261F6C95}"/>
    <dgm:cxn modelId="{C1A110D2-F030-48FE-9D59-928EB1F72EB1}" type="presOf" srcId="{CFDB5A96-F35F-4B86-9B38-30894ABD32E0}" destId="{7D7CF7CC-D312-4702-8065-C406E768BC9A}" srcOrd="0" destOrd="0" presId="urn:microsoft.com/office/officeart/2005/8/layout/hierarchy3"/>
    <dgm:cxn modelId="{828AC74F-3061-4833-858D-94FED4E583C6}" type="presOf" srcId="{0A5CEE79-115A-42F9-90AC-4F09F60DAF5D}" destId="{3C0CEA2B-1D9A-4107-90C6-1CEF46B03D88}" srcOrd="0" destOrd="0" presId="urn:microsoft.com/office/officeart/2005/8/layout/hierarchy3"/>
    <dgm:cxn modelId="{BCE80C35-9EE1-461B-BFF4-0672810DC7CB}" type="presOf" srcId="{5CFB1065-354E-48D8-873A-74B33CFDE580}" destId="{A1AD62B6-760D-441F-A5BF-FA0A281BD96D}" srcOrd="0" destOrd="0" presId="urn:microsoft.com/office/officeart/2005/8/layout/hierarchy3"/>
    <dgm:cxn modelId="{8D05883C-0371-496D-95E1-40AAEEB7932B}" type="presOf" srcId="{F408F03A-5617-4979-BA32-2698A65F7C7B}" destId="{193BE046-E3A0-4F69-B076-45C0919C9CC5}" srcOrd="0" destOrd="0" presId="urn:microsoft.com/office/officeart/2005/8/layout/hierarchy3"/>
    <dgm:cxn modelId="{AE08A297-9003-47AE-889E-B40E73BA9484}" srcId="{0A7CAA88-3F17-43C0-9AB2-09F6A5834E93}" destId="{F408F03A-5617-4979-BA32-2698A65F7C7B}" srcOrd="4" destOrd="0" parTransId="{CFDB5A96-F35F-4B86-9B38-30894ABD32E0}" sibTransId="{AC654AA2-BBA7-4081-9663-178A5BE11912}"/>
    <dgm:cxn modelId="{596D0FC3-B811-4D74-A405-EDFEB4D0C592}" type="presOf" srcId="{2CC23217-F61F-4B03-BA56-374694CDBDF6}" destId="{683CCD09-406D-4B17-A84A-268E26FFAABF}" srcOrd="0" destOrd="0" presId="urn:microsoft.com/office/officeart/2005/8/layout/hierarchy3"/>
    <dgm:cxn modelId="{D7F79DA1-EF0B-478A-9681-5DC6F96161CF}" type="presOf" srcId="{0A7CAA88-3F17-43C0-9AB2-09F6A5834E93}" destId="{CA1F2E39-2038-4F69-A881-27799884AB37}" srcOrd="0" destOrd="0" presId="urn:microsoft.com/office/officeart/2005/8/layout/hierarchy3"/>
    <dgm:cxn modelId="{99DA23B8-A6EE-4383-8BA2-AE9D3D6730C8}" type="presOf" srcId="{42C06661-E033-41AE-B9E3-DEA24D0DC778}" destId="{69FA5694-BB9F-4E50-8645-96FD76CD18F8}" srcOrd="0" destOrd="0" presId="urn:microsoft.com/office/officeart/2005/8/layout/hierarchy3"/>
    <dgm:cxn modelId="{A994DF9C-73CC-4BD0-BCF0-4B606A1ED94B}" type="presOf" srcId="{824C3DA7-5F69-4098-AFC5-3E9FDDEA582A}" destId="{053AEB1C-B28A-4E8E-964C-3C15F00447EF}" srcOrd="0" destOrd="0" presId="urn:microsoft.com/office/officeart/2005/8/layout/hierarchy3"/>
    <dgm:cxn modelId="{BB9E205E-BB76-4EE4-8C7D-2477F92FF604}" srcId="{0A7CAA88-3F17-43C0-9AB2-09F6A5834E93}" destId="{42C06661-E033-41AE-B9E3-DEA24D0DC778}" srcOrd="2" destOrd="0" parTransId="{8AFCAFD8-BA31-4BC6-8713-F10ED7C136A8}" sibTransId="{250FED94-FD55-4ADC-8225-32BF97674243}"/>
    <dgm:cxn modelId="{32251391-B908-48CA-AB1E-E2E3E124CCD3}" srcId="{3E09570F-EAA1-4801-B731-0D3BE7D30D42}" destId="{0A7CAA88-3F17-43C0-9AB2-09F6A5834E93}" srcOrd="0" destOrd="0" parTransId="{682D3336-46BB-47C2-ABB5-EC4FA04B5918}" sibTransId="{40FF7E0F-79E1-4216-AFE1-E10767ED63E9}"/>
    <dgm:cxn modelId="{43685443-5998-47C7-AF8D-E79FDAB43AB5}" srcId="{0A7CAA88-3F17-43C0-9AB2-09F6A5834E93}" destId="{824C3DA7-5F69-4098-AFC5-3E9FDDEA582A}" srcOrd="0" destOrd="0" parTransId="{0A5CEE79-115A-42F9-90AC-4F09F60DAF5D}" sibTransId="{8D0C5F36-C429-4B73-9AE4-229FF4862DBF}"/>
    <dgm:cxn modelId="{9C9F11D5-8480-4DF4-B65F-A1648FFDF19C}" type="presOf" srcId="{3E09570F-EAA1-4801-B731-0D3BE7D30D42}" destId="{EC94E49A-A3E0-45B9-8FEE-F6CF48D25B5D}" srcOrd="0" destOrd="0" presId="urn:microsoft.com/office/officeart/2005/8/layout/hierarchy3"/>
    <dgm:cxn modelId="{5EA5AC85-53B8-464D-8536-1DB781AFA940}" type="presOf" srcId="{0A7CAA88-3F17-43C0-9AB2-09F6A5834E93}" destId="{64F6DC66-7643-4032-AB30-8DE4D896F5AC}" srcOrd="1" destOrd="0" presId="urn:microsoft.com/office/officeart/2005/8/layout/hierarchy3"/>
    <dgm:cxn modelId="{88950FDB-10A9-49E8-A6D0-925DEF282F5B}" type="presOf" srcId="{525AD439-8AE3-496C-A9F5-167AD223797A}" destId="{7069A8B3-78EA-4CFB-96C5-989486689602}" srcOrd="0" destOrd="0" presId="urn:microsoft.com/office/officeart/2005/8/layout/hierarchy3"/>
    <dgm:cxn modelId="{EC82279D-EE8A-4B33-B13B-95E25CDAA825}" type="presParOf" srcId="{EC94E49A-A3E0-45B9-8FEE-F6CF48D25B5D}" destId="{3AB81EE2-9384-4F03-8773-A2986E348E74}" srcOrd="0" destOrd="0" presId="urn:microsoft.com/office/officeart/2005/8/layout/hierarchy3"/>
    <dgm:cxn modelId="{6D9E7EF0-4473-4E66-86BC-F2A1B9AA75DE}" type="presParOf" srcId="{3AB81EE2-9384-4F03-8773-A2986E348E74}" destId="{B43304B8-064D-4EB6-B89A-21F791336071}" srcOrd="0" destOrd="0" presId="urn:microsoft.com/office/officeart/2005/8/layout/hierarchy3"/>
    <dgm:cxn modelId="{D4E06C67-17AA-4B64-A94D-CA9B75C18301}" type="presParOf" srcId="{B43304B8-064D-4EB6-B89A-21F791336071}" destId="{CA1F2E39-2038-4F69-A881-27799884AB37}" srcOrd="0" destOrd="0" presId="urn:microsoft.com/office/officeart/2005/8/layout/hierarchy3"/>
    <dgm:cxn modelId="{CA737F02-5875-41C5-A8BC-273223559F56}" type="presParOf" srcId="{B43304B8-064D-4EB6-B89A-21F791336071}" destId="{64F6DC66-7643-4032-AB30-8DE4D896F5AC}" srcOrd="1" destOrd="0" presId="urn:microsoft.com/office/officeart/2005/8/layout/hierarchy3"/>
    <dgm:cxn modelId="{1483BDF2-D57B-48CF-80AC-DE6A7B5ABA57}" type="presParOf" srcId="{3AB81EE2-9384-4F03-8773-A2986E348E74}" destId="{E50F66E0-C806-41B6-B170-25E5B3FA06E1}" srcOrd="1" destOrd="0" presId="urn:microsoft.com/office/officeart/2005/8/layout/hierarchy3"/>
    <dgm:cxn modelId="{F9E37B4E-014A-4995-AD99-CCFBF13937E6}" type="presParOf" srcId="{E50F66E0-C806-41B6-B170-25E5B3FA06E1}" destId="{3C0CEA2B-1D9A-4107-90C6-1CEF46B03D88}" srcOrd="0" destOrd="0" presId="urn:microsoft.com/office/officeart/2005/8/layout/hierarchy3"/>
    <dgm:cxn modelId="{A49D6361-4A6A-453B-9684-AD896CB74BFA}" type="presParOf" srcId="{E50F66E0-C806-41B6-B170-25E5B3FA06E1}" destId="{053AEB1C-B28A-4E8E-964C-3C15F00447EF}" srcOrd="1" destOrd="0" presId="urn:microsoft.com/office/officeart/2005/8/layout/hierarchy3"/>
    <dgm:cxn modelId="{8C8FA91A-19B1-427C-859B-78D8938B0BC4}" type="presParOf" srcId="{E50F66E0-C806-41B6-B170-25E5B3FA06E1}" destId="{F30D7DC0-5C34-4520-95DC-573036DFE50E}" srcOrd="2" destOrd="0" presId="urn:microsoft.com/office/officeart/2005/8/layout/hierarchy3"/>
    <dgm:cxn modelId="{BCA9397B-5343-4BA7-8BB8-273BD0637264}" type="presParOf" srcId="{E50F66E0-C806-41B6-B170-25E5B3FA06E1}" destId="{683CCD09-406D-4B17-A84A-268E26FFAABF}" srcOrd="3" destOrd="0" presId="urn:microsoft.com/office/officeart/2005/8/layout/hierarchy3"/>
    <dgm:cxn modelId="{3EE6836D-03C6-4473-B130-DA065A595061}" type="presParOf" srcId="{E50F66E0-C806-41B6-B170-25E5B3FA06E1}" destId="{45ED5E30-A4CF-4F77-A3FE-4F78410CDAEF}" srcOrd="4" destOrd="0" presId="urn:microsoft.com/office/officeart/2005/8/layout/hierarchy3"/>
    <dgm:cxn modelId="{70B67825-A773-4B91-BD2B-2B74881101E2}" type="presParOf" srcId="{E50F66E0-C806-41B6-B170-25E5B3FA06E1}" destId="{69FA5694-BB9F-4E50-8645-96FD76CD18F8}" srcOrd="5" destOrd="0" presId="urn:microsoft.com/office/officeart/2005/8/layout/hierarchy3"/>
    <dgm:cxn modelId="{763624D2-A5B7-4F0A-894F-130DACA83190}" type="presParOf" srcId="{E50F66E0-C806-41B6-B170-25E5B3FA06E1}" destId="{7069A8B3-78EA-4CFB-96C5-989486689602}" srcOrd="6" destOrd="0" presId="urn:microsoft.com/office/officeart/2005/8/layout/hierarchy3"/>
    <dgm:cxn modelId="{51A565ED-FD98-455B-80C8-5EC4561B52E4}" type="presParOf" srcId="{E50F66E0-C806-41B6-B170-25E5B3FA06E1}" destId="{A1AD62B6-760D-441F-A5BF-FA0A281BD96D}" srcOrd="7" destOrd="0" presId="urn:microsoft.com/office/officeart/2005/8/layout/hierarchy3"/>
    <dgm:cxn modelId="{B9608E67-D0E4-490E-91B4-6AFE26FB8CA3}" type="presParOf" srcId="{E50F66E0-C806-41B6-B170-25E5B3FA06E1}" destId="{7D7CF7CC-D312-4702-8065-C406E768BC9A}" srcOrd="8" destOrd="0" presId="urn:microsoft.com/office/officeart/2005/8/layout/hierarchy3"/>
    <dgm:cxn modelId="{9354BFE8-EEE8-4777-B582-F0BA9112264F}" type="presParOf" srcId="{E50F66E0-C806-41B6-B170-25E5B3FA06E1}" destId="{193BE046-E3A0-4F69-B076-45C0919C9CC5}" srcOrd="9"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1F2E39-2038-4F69-A881-27799884AB37}">
      <dsp:nvSpPr>
        <dsp:cNvPr id="0" name=""/>
        <dsp:cNvSpPr/>
      </dsp:nvSpPr>
      <dsp:spPr>
        <a:xfrm>
          <a:off x="4284" y="241240"/>
          <a:ext cx="8265283" cy="665186"/>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b="1" kern="1200" dirty="0" smtClean="0">
              <a:solidFill>
                <a:schemeClr val="tx1"/>
              </a:solidFill>
            </a:rPr>
            <a:t>One big advantage: Enhanced motor control and performance</a:t>
          </a:r>
          <a:endParaRPr lang="en-US" sz="2000" b="1" kern="1200" dirty="0">
            <a:solidFill>
              <a:schemeClr val="tx1"/>
            </a:solidFill>
          </a:endParaRPr>
        </a:p>
      </dsp:txBody>
      <dsp:txXfrm>
        <a:off x="23767" y="260723"/>
        <a:ext cx="8226317" cy="626220"/>
      </dsp:txXfrm>
    </dsp:sp>
    <dsp:sp modelId="{3C0CEA2B-1D9A-4107-90C6-1CEF46B03D88}">
      <dsp:nvSpPr>
        <dsp:cNvPr id="0" name=""/>
        <dsp:cNvSpPr/>
      </dsp:nvSpPr>
      <dsp:spPr>
        <a:xfrm>
          <a:off x="830813" y="906426"/>
          <a:ext cx="826528" cy="390462"/>
        </a:xfrm>
        <a:custGeom>
          <a:avLst/>
          <a:gdLst/>
          <a:ahLst/>
          <a:cxnLst/>
          <a:rect l="0" t="0" r="0" b="0"/>
          <a:pathLst>
            <a:path>
              <a:moveTo>
                <a:pt x="0" y="0"/>
              </a:moveTo>
              <a:lnTo>
                <a:pt x="0" y="390462"/>
              </a:lnTo>
              <a:lnTo>
                <a:pt x="826528" y="390462"/>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53AEB1C-B28A-4E8E-964C-3C15F00447EF}">
      <dsp:nvSpPr>
        <dsp:cNvPr id="0" name=""/>
        <dsp:cNvSpPr/>
      </dsp:nvSpPr>
      <dsp:spPr>
        <a:xfrm>
          <a:off x="1657341" y="1036580"/>
          <a:ext cx="6893817" cy="520616"/>
        </a:xfrm>
        <a:prstGeom prst="roundRect">
          <a:avLst>
            <a:gd name="adj" fmla="val 10000"/>
          </a:avLst>
        </a:prstGeom>
        <a:solidFill>
          <a:schemeClr val="lt1">
            <a:alpha val="90000"/>
            <a:hueOff val="0"/>
            <a:satOff val="0"/>
            <a:lumOff val="0"/>
            <a:alphaOff val="0"/>
          </a:schemeClr>
        </a:solidFill>
        <a:ln w="25400" cap="flat" cmpd="sng" algn="ctr">
          <a:solidFill>
            <a:schemeClr val="accent3"/>
          </a:solidFill>
          <a:prstDash val="solid"/>
        </a:ln>
        <a:effectLst/>
      </dsp:spPr>
      <dsp:style>
        <a:lnRef idx="2">
          <a:scrgbClr r="0" g="0" b="0"/>
        </a:lnRef>
        <a:fillRef idx="1">
          <a:scrgbClr r="0" g="0" b="0"/>
        </a:fillRef>
        <a:effectRef idx="0">
          <a:scrgbClr r="0" g="0" b="0"/>
        </a:effectRef>
        <a:fontRef idx="minor"/>
      </dsp:style>
      <dsp:txBody>
        <a:bodyPr spcFirstLastPara="0" vert="horz" wrap="square" lIns="32385" tIns="21590" rIns="32385" bIns="21590" numCol="1" spcCol="1270" anchor="ctr" anchorCtr="0">
          <a:noAutofit/>
        </a:bodyPr>
        <a:lstStyle/>
        <a:p>
          <a:pPr lvl="0" algn="l" defTabSz="755650">
            <a:lnSpc>
              <a:spcPct val="90000"/>
            </a:lnSpc>
            <a:spcBef>
              <a:spcPct val="0"/>
            </a:spcBef>
            <a:spcAft>
              <a:spcPct val="35000"/>
            </a:spcAft>
          </a:pPr>
          <a:r>
            <a:rPr lang="en-US" sz="1700" kern="1200" dirty="0" smtClean="0"/>
            <a:t>Suppress electromagnetic interference (EMI) from pulse-width-modulated (PWM) signals.</a:t>
          </a:r>
        </a:p>
      </dsp:txBody>
      <dsp:txXfrm>
        <a:off x="1672589" y="1051828"/>
        <a:ext cx="6863321" cy="490120"/>
      </dsp:txXfrm>
    </dsp:sp>
    <dsp:sp modelId="{F30D7DC0-5C34-4520-95DC-573036DFE50E}">
      <dsp:nvSpPr>
        <dsp:cNvPr id="0" name=""/>
        <dsp:cNvSpPr/>
      </dsp:nvSpPr>
      <dsp:spPr>
        <a:xfrm>
          <a:off x="830813" y="906426"/>
          <a:ext cx="826528" cy="1041232"/>
        </a:xfrm>
        <a:custGeom>
          <a:avLst/>
          <a:gdLst/>
          <a:ahLst/>
          <a:cxnLst/>
          <a:rect l="0" t="0" r="0" b="0"/>
          <a:pathLst>
            <a:path>
              <a:moveTo>
                <a:pt x="0" y="0"/>
              </a:moveTo>
              <a:lnTo>
                <a:pt x="0" y="1041232"/>
              </a:lnTo>
              <a:lnTo>
                <a:pt x="826528" y="1041232"/>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83CCD09-406D-4B17-A84A-268E26FFAABF}">
      <dsp:nvSpPr>
        <dsp:cNvPr id="0" name=""/>
        <dsp:cNvSpPr/>
      </dsp:nvSpPr>
      <dsp:spPr>
        <a:xfrm>
          <a:off x="1657341" y="1687351"/>
          <a:ext cx="6869528" cy="520616"/>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2385" tIns="21590" rIns="32385" bIns="21590" numCol="1" spcCol="1270" anchor="ctr" anchorCtr="0">
          <a:noAutofit/>
        </a:bodyPr>
        <a:lstStyle/>
        <a:p>
          <a:pPr lvl="0" algn="l" defTabSz="755650">
            <a:lnSpc>
              <a:spcPct val="90000"/>
            </a:lnSpc>
            <a:spcBef>
              <a:spcPct val="0"/>
            </a:spcBef>
            <a:spcAft>
              <a:spcPct val="35000"/>
            </a:spcAft>
          </a:pPr>
          <a:r>
            <a:rPr lang="en-US" sz="1700" kern="1200" dirty="0" smtClean="0"/>
            <a:t>Thermal management to address heat generated from the current.</a:t>
          </a:r>
        </a:p>
      </dsp:txBody>
      <dsp:txXfrm>
        <a:off x="1672589" y="1702599"/>
        <a:ext cx="6839032" cy="490120"/>
      </dsp:txXfrm>
    </dsp:sp>
    <dsp:sp modelId="{45ED5E30-A4CF-4F77-A3FE-4F78410CDAEF}">
      <dsp:nvSpPr>
        <dsp:cNvPr id="0" name=""/>
        <dsp:cNvSpPr/>
      </dsp:nvSpPr>
      <dsp:spPr>
        <a:xfrm>
          <a:off x="830813" y="906426"/>
          <a:ext cx="826528" cy="1692003"/>
        </a:xfrm>
        <a:custGeom>
          <a:avLst/>
          <a:gdLst/>
          <a:ahLst/>
          <a:cxnLst/>
          <a:rect l="0" t="0" r="0" b="0"/>
          <a:pathLst>
            <a:path>
              <a:moveTo>
                <a:pt x="0" y="0"/>
              </a:moveTo>
              <a:lnTo>
                <a:pt x="0" y="1692003"/>
              </a:lnTo>
              <a:lnTo>
                <a:pt x="826528" y="1692003"/>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9FA5694-BB9F-4E50-8645-96FD76CD18F8}">
      <dsp:nvSpPr>
        <dsp:cNvPr id="0" name=""/>
        <dsp:cNvSpPr/>
      </dsp:nvSpPr>
      <dsp:spPr>
        <a:xfrm>
          <a:off x="1657341" y="2338121"/>
          <a:ext cx="6887720" cy="520616"/>
        </a:xfrm>
        <a:prstGeom prst="roundRect">
          <a:avLst>
            <a:gd name="adj" fmla="val 10000"/>
          </a:avLst>
        </a:prstGeom>
        <a:solidFill>
          <a:schemeClr val="lt1">
            <a:alpha val="90000"/>
            <a:hueOff val="0"/>
            <a:satOff val="0"/>
            <a:lumOff val="0"/>
            <a:alphaOff val="0"/>
          </a:schemeClr>
        </a:solidFill>
        <a:ln w="25400" cap="flat" cmpd="sng" algn="ctr">
          <a:solidFill>
            <a:schemeClr val="accent3"/>
          </a:solidFill>
          <a:prstDash val="solid"/>
        </a:ln>
        <a:effectLst/>
      </dsp:spPr>
      <dsp:style>
        <a:lnRef idx="2">
          <a:scrgbClr r="0" g="0" b="0"/>
        </a:lnRef>
        <a:fillRef idx="1">
          <a:scrgbClr r="0" g="0" b="0"/>
        </a:fillRef>
        <a:effectRef idx="0">
          <a:scrgbClr r="0" g="0" b="0"/>
        </a:effectRef>
        <a:fontRef idx="minor"/>
      </dsp:style>
      <dsp:txBody>
        <a:bodyPr spcFirstLastPara="0" vert="horz" wrap="square" lIns="32385" tIns="21590" rIns="32385" bIns="21590" numCol="1" spcCol="1270" anchor="ctr" anchorCtr="0">
          <a:noAutofit/>
        </a:bodyPr>
        <a:lstStyle/>
        <a:p>
          <a:pPr lvl="0" algn="l" defTabSz="755650">
            <a:lnSpc>
              <a:spcPct val="90000"/>
            </a:lnSpc>
            <a:spcBef>
              <a:spcPct val="0"/>
            </a:spcBef>
            <a:spcAft>
              <a:spcPct val="35000"/>
            </a:spcAft>
          </a:pPr>
          <a:r>
            <a:rPr lang="en-US" sz="1700" kern="1200" dirty="0" smtClean="0"/>
            <a:t>Current sensing to detect malfunctions and determine position and commutation.</a:t>
          </a:r>
        </a:p>
      </dsp:txBody>
      <dsp:txXfrm>
        <a:off x="1672589" y="2353369"/>
        <a:ext cx="6857224" cy="490120"/>
      </dsp:txXfrm>
    </dsp:sp>
    <dsp:sp modelId="{7069A8B3-78EA-4CFB-96C5-989486689602}">
      <dsp:nvSpPr>
        <dsp:cNvPr id="0" name=""/>
        <dsp:cNvSpPr/>
      </dsp:nvSpPr>
      <dsp:spPr>
        <a:xfrm>
          <a:off x="830813" y="906426"/>
          <a:ext cx="826528" cy="2342773"/>
        </a:xfrm>
        <a:custGeom>
          <a:avLst/>
          <a:gdLst/>
          <a:ahLst/>
          <a:cxnLst/>
          <a:rect l="0" t="0" r="0" b="0"/>
          <a:pathLst>
            <a:path>
              <a:moveTo>
                <a:pt x="0" y="0"/>
              </a:moveTo>
              <a:lnTo>
                <a:pt x="0" y="2342773"/>
              </a:lnTo>
              <a:lnTo>
                <a:pt x="826528" y="2342773"/>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1AD62B6-760D-441F-A5BF-FA0A281BD96D}">
      <dsp:nvSpPr>
        <dsp:cNvPr id="0" name=""/>
        <dsp:cNvSpPr/>
      </dsp:nvSpPr>
      <dsp:spPr>
        <a:xfrm>
          <a:off x="1657341" y="2988891"/>
          <a:ext cx="6887720" cy="520616"/>
        </a:xfrm>
        <a:prstGeom prst="roundRect">
          <a:avLst>
            <a:gd name="adj" fmla="val 10000"/>
          </a:avLst>
        </a:prstGeom>
        <a:solidFill>
          <a:schemeClr val="lt1">
            <a:alpha val="90000"/>
            <a:hueOff val="0"/>
            <a:satOff val="0"/>
            <a:lumOff val="0"/>
            <a:alphaOff val="0"/>
          </a:schemeClr>
        </a:solidFill>
        <a:ln w="25400" cap="flat" cmpd="sng" algn="ctr">
          <a:solidFill>
            <a:schemeClr val="accent3"/>
          </a:solidFill>
          <a:prstDash val="solid"/>
        </a:ln>
        <a:effectLst/>
      </dsp:spPr>
      <dsp:style>
        <a:lnRef idx="2">
          <a:scrgbClr r="0" g="0" b="0"/>
        </a:lnRef>
        <a:fillRef idx="1">
          <a:scrgbClr r="0" g="0" b="0"/>
        </a:fillRef>
        <a:effectRef idx="0">
          <a:scrgbClr r="0" g="0" b="0"/>
        </a:effectRef>
        <a:fontRef idx="minor"/>
      </dsp:style>
      <dsp:txBody>
        <a:bodyPr spcFirstLastPara="0" vert="horz" wrap="square" lIns="32385" tIns="21590" rIns="32385" bIns="21590" numCol="1" spcCol="1270" anchor="ctr" anchorCtr="0">
          <a:noAutofit/>
        </a:bodyPr>
        <a:lstStyle/>
        <a:p>
          <a:pPr lvl="0" algn="l" defTabSz="755650">
            <a:lnSpc>
              <a:spcPct val="90000"/>
            </a:lnSpc>
            <a:spcBef>
              <a:spcPct val="0"/>
            </a:spcBef>
            <a:spcAft>
              <a:spcPct val="35000"/>
            </a:spcAft>
          </a:pPr>
          <a:r>
            <a:rPr lang="en-US" sz="1700" kern="1200" dirty="0" smtClean="0"/>
            <a:t>Power-off braking to prevent damage to electronic components.</a:t>
          </a:r>
        </a:p>
      </dsp:txBody>
      <dsp:txXfrm>
        <a:off x="1672589" y="3004139"/>
        <a:ext cx="6857224" cy="490120"/>
      </dsp:txXfrm>
    </dsp:sp>
    <dsp:sp modelId="{7D7CF7CC-D312-4702-8065-C406E768BC9A}">
      <dsp:nvSpPr>
        <dsp:cNvPr id="0" name=""/>
        <dsp:cNvSpPr/>
      </dsp:nvSpPr>
      <dsp:spPr>
        <a:xfrm>
          <a:off x="830813" y="906426"/>
          <a:ext cx="826528" cy="2993543"/>
        </a:xfrm>
        <a:custGeom>
          <a:avLst/>
          <a:gdLst/>
          <a:ahLst/>
          <a:cxnLst/>
          <a:rect l="0" t="0" r="0" b="0"/>
          <a:pathLst>
            <a:path>
              <a:moveTo>
                <a:pt x="0" y="0"/>
              </a:moveTo>
              <a:lnTo>
                <a:pt x="0" y="2993543"/>
              </a:lnTo>
              <a:lnTo>
                <a:pt x="826528" y="2993543"/>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93BE046-E3A0-4F69-B076-45C0919C9CC5}">
      <dsp:nvSpPr>
        <dsp:cNvPr id="0" name=""/>
        <dsp:cNvSpPr/>
      </dsp:nvSpPr>
      <dsp:spPr>
        <a:xfrm>
          <a:off x="1657341" y="3639662"/>
          <a:ext cx="6887720" cy="520616"/>
        </a:xfrm>
        <a:prstGeom prst="roundRect">
          <a:avLst>
            <a:gd name="adj" fmla="val 10000"/>
          </a:avLst>
        </a:prstGeom>
        <a:solidFill>
          <a:schemeClr val="lt1">
            <a:alpha val="90000"/>
            <a:hueOff val="0"/>
            <a:satOff val="0"/>
            <a:lumOff val="0"/>
            <a:alphaOff val="0"/>
          </a:schemeClr>
        </a:solidFill>
        <a:ln w="25400" cap="flat" cmpd="sng" algn="ctr">
          <a:solidFill>
            <a:schemeClr val="accent3"/>
          </a:solidFill>
          <a:prstDash val="solid"/>
        </a:ln>
        <a:effectLst/>
      </dsp:spPr>
      <dsp:style>
        <a:lnRef idx="2">
          <a:scrgbClr r="0" g="0" b="0"/>
        </a:lnRef>
        <a:fillRef idx="1">
          <a:scrgbClr r="0" g="0" b="0"/>
        </a:fillRef>
        <a:effectRef idx="0">
          <a:scrgbClr r="0" g="0" b="0"/>
        </a:effectRef>
        <a:fontRef idx="minor"/>
      </dsp:style>
      <dsp:txBody>
        <a:bodyPr spcFirstLastPara="0" vert="horz" wrap="square" lIns="32385" tIns="21590" rIns="32385" bIns="21590" numCol="1" spcCol="1270" anchor="ctr" anchorCtr="0">
          <a:noAutofit/>
        </a:bodyPr>
        <a:lstStyle/>
        <a:p>
          <a:pPr lvl="0" algn="l" defTabSz="755650">
            <a:lnSpc>
              <a:spcPct val="90000"/>
            </a:lnSpc>
            <a:spcBef>
              <a:spcPct val="0"/>
            </a:spcBef>
            <a:spcAft>
              <a:spcPct val="35000"/>
            </a:spcAft>
          </a:pPr>
          <a:r>
            <a:rPr lang="en-US" sz="1700" kern="1200" dirty="0" smtClean="0"/>
            <a:t>Diagnostics and protection to detect circuit continuity faults such as open and short circuits.</a:t>
          </a:r>
          <a:endParaRPr lang="en-US" sz="1700" b="1" kern="1200" dirty="0"/>
        </a:p>
      </dsp:txBody>
      <dsp:txXfrm>
        <a:off x="1672589" y="3654910"/>
        <a:ext cx="6857224" cy="490120"/>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0FAFB64-22E1-B745-AB4F-AEBF75962524}" type="datetimeFigureOut">
              <a:rPr lang="en-US" smtClean="0"/>
              <a:t>10/23/2020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CB2AA11-606E-9A43-AD1A-1684E46864C6}" type="slidenum">
              <a:rPr lang="en-US" smtClean="0"/>
              <a:t>‹#›</a:t>
            </a:fld>
            <a:endParaRPr lang="en-US"/>
          </a:p>
        </p:txBody>
      </p:sp>
    </p:spTree>
    <p:extLst>
      <p:ext uri="{BB962C8B-B14F-4D97-AF65-F5344CB8AC3E}">
        <p14:creationId xmlns:p14="http://schemas.microsoft.com/office/powerpoint/2010/main" val="210115730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2658CE1-425B-4CD7-BAD3-D6686C437B91}" type="datetimeFigureOut">
              <a:rPr lang="en-US" smtClean="0"/>
              <a:t>10/23/2020</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8629408-9BEB-4B6E-9279-813FC6C923C2}" type="slidenum">
              <a:rPr lang="en-US" smtClean="0"/>
              <a:t>‹#›</a:t>
            </a:fld>
            <a:endParaRPr lang="en-US"/>
          </a:p>
        </p:txBody>
      </p:sp>
    </p:spTree>
    <p:extLst>
      <p:ext uri="{BB962C8B-B14F-4D97-AF65-F5344CB8AC3E}">
        <p14:creationId xmlns:p14="http://schemas.microsoft.com/office/powerpoint/2010/main" val="2069455863"/>
      </p:ext>
    </p:extLst>
  </p:cSld>
  <p:clrMap bg1="lt1" tx1="dk1" bg2="lt2" tx2="dk2" accent1="accent1" accent2="accent2" accent3="accent3" accent4="accent4" accent5="accent5" accent6="accent6" hlink="hlink" folHlink="folHlink"/>
  <p:notesStyle>
    <a:lvl1pPr marL="0" algn="l" defTabSz="914180" rtl="0" eaLnBrk="1" latinLnBrk="0" hangingPunct="1">
      <a:defRPr sz="1167" kern="1200">
        <a:solidFill>
          <a:schemeClr val="tx1"/>
        </a:solidFill>
        <a:latin typeface="+mn-lt"/>
        <a:ea typeface="+mn-ea"/>
        <a:cs typeface="+mn-cs"/>
      </a:defRPr>
    </a:lvl1pPr>
    <a:lvl2pPr marL="457091" algn="l" defTabSz="914180" rtl="0" eaLnBrk="1" latinLnBrk="0" hangingPunct="1">
      <a:defRPr sz="1167" kern="1200">
        <a:solidFill>
          <a:schemeClr val="tx1"/>
        </a:solidFill>
        <a:latin typeface="+mn-lt"/>
        <a:ea typeface="+mn-ea"/>
        <a:cs typeface="+mn-cs"/>
      </a:defRPr>
    </a:lvl2pPr>
    <a:lvl3pPr marL="914180" algn="l" defTabSz="914180" rtl="0" eaLnBrk="1" latinLnBrk="0" hangingPunct="1">
      <a:defRPr sz="1167" kern="1200">
        <a:solidFill>
          <a:schemeClr val="tx1"/>
        </a:solidFill>
        <a:latin typeface="+mn-lt"/>
        <a:ea typeface="+mn-ea"/>
        <a:cs typeface="+mn-cs"/>
      </a:defRPr>
    </a:lvl3pPr>
    <a:lvl4pPr marL="1371270" algn="l" defTabSz="914180" rtl="0" eaLnBrk="1" latinLnBrk="0" hangingPunct="1">
      <a:defRPr sz="1167" kern="1200">
        <a:solidFill>
          <a:schemeClr val="tx1"/>
        </a:solidFill>
        <a:latin typeface="+mn-lt"/>
        <a:ea typeface="+mn-ea"/>
        <a:cs typeface="+mn-cs"/>
      </a:defRPr>
    </a:lvl4pPr>
    <a:lvl5pPr marL="1828362" algn="l" defTabSz="914180" rtl="0" eaLnBrk="1" latinLnBrk="0" hangingPunct="1">
      <a:defRPr sz="1167" kern="1200">
        <a:solidFill>
          <a:schemeClr val="tx1"/>
        </a:solidFill>
        <a:latin typeface="+mn-lt"/>
        <a:ea typeface="+mn-ea"/>
        <a:cs typeface="+mn-cs"/>
      </a:defRPr>
    </a:lvl5pPr>
    <a:lvl6pPr marL="2285455" algn="l" defTabSz="914180" rtl="0" eaLnBrk="1" latinLnBrk="0" hangingPunct="1">
      <a:defRPr sz="1167" kern="1200">
        <a:solidFill>
          <a:schemeClr val="tx1"/>
        </a:solidFill>
        <a:latin typeface="+mn-lt"/>
        <a:ea typeface="+mn-ea"/>
        <a:cs typeface="+mn-cs"/>
      </a:defRPr>
    </a:lvl6pPr>
    <a:lvl7pPr marL="2742540" algn="l" defTabSz="914180" rtl="0" eaLnBrk="1" latinLnBrk="0" hangingPunct="1">
      <a:defRPr sz="1167" kern="1200">
        <a:solidFill>
          <a:schemeClr val="tx1"/>
        </a:solidFill>
        <a:latin typeface="+mn-lt"/>
        <a:ea typeface="+mn-ea"/>
        <a:cs typeface="+mn-cs"/>
      </a:defRPr>
    </a:lvl7pPr>
    <a:lvl8pPr marL="3199633" algn="l" defTabSz="914180" rtl="0" eaLnBrk="1" latinLnBrk="0" hangingPunct="1">
      <a:defRPr sz="1167" kern="1200">
        <a:solidFill>
          <a:schemeClr val="tx1"/>
        </a:solidFill>
        <a:latin typeface="+mn-lt"/>
        <a:ea typeface="+mn-ea"/>
        <a:cs typeface="+mn-cs"/>
      </a:defRPr>
    </a:lvl8pPr>
    <a:lvl9pPr marL="3656724" algn="l" defTabSz="914180" rtl="0" eaLnBrk="1" latinLnBrk="0" hangingPunct="1">
      <a:defRPr sz="1167"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ti.com/lit/an/slva714c/slva714c.pdf"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74638" y="1108075"/>
            <a:ext cx="9845676" cy="5538788"/>
          </a:xfrm>
        </p:spPr>
      </p:sp>
      <p:sp>
        <p:nvSpPr>
          <p:cNvPr id="3" name="Notes Placeholder 2"/>
          <p:cNvSpPr>
            <a:spLocks noGrp="1"/>
          </p:cNvSpPr>
          <p:nvPr>
            <p:ph type="body" idx="1"/>
          </p:nvPr>
        </p:nvSpPr>
        <p:spPr/>
        <p:txBody>
          <a:bodyPr>
            <a:normAutofit/>
          </a:bodyPr>
          <a:lstStyle/>
          <a:p>
            <a:r>
              <a:rPr lang="en-US" sz="1167" kern="1200" baseline="0" dirty="0" smtClean="0">
                <a:solidFill>
                  <a:schemeClr val="tx1"/>
                </a:solidFill>
                <a:effectLst/>
                <a:latin typeface="+mn-lt"/>
                <a:ea typeface="+mn-ea"/>
                <a:cs typeface="+mn-cs"/>
              </a:rPr>
              <a:t>I’m Madison Eaker, and I cover body electronics and lighting systems at Texas Instruments. </a:t>
            </a:r>
            <a:r>
              <a:rPr lang="en-US" baseline="0" dirty="0" smtClean="0"/>
              <a:t>In this presentation, I’m going to talk about how you can achieve smoother, more precise motion in your body motor design by replacing relays with </a:t>
            </a:r>
            <a:r>
              <a:rPr lang="en-US" sz="1167" kern="1200" baseline="0" dirty="0" smtClean="0">
                <a:solidFill>
                  <a:schemeClr val="tx1"/>
                </a:solidFill>
                <a:effectLst/>
                <a:latin typeface="+mn-lt"/>
                <a:ea typeface="+mn-ea"/>
                <a:cs typeface="+mn-cs"/>
              </a:rPr>
              <a:t>MOSFETS in your H-bridge circuit and use integrated circuits  motor drivers to reduce design time and complexity. Let’s get started.</a:t>
            </a:r>
            <a:endParaRPr lang="en-US" baseline="0"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BED2394B-E06C-4DC9-BCC2-551C3DED9AAD}" type="slidenum">
              <a:rPr kumimoji="0" lang="en-US" sz="1800" b="0" i="0" u="none" strike="noStrike" kern="1200" cap="none" spc="0" normalizeH="0" baseline="0" noProof="0" smtClean="0">
                <a:ln>
                  <a:noFill/>
                </a:ln>
                <a:solidFill>
                  <a:prstClr val="black"/>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a:t>
            </a:fld>
            <a:endParaRPr kumimoji="0" lang="en-US" sz="1800" b="0" i="0" u="none" strike="noStrike" kern="1200" cap="none" spc="0" normalizeH="0" baseline="0" noProof="0">
              <a:ln>
                <a:noFill/>
              </a:ln>
              <a:solidFill>
                <a:prstClr val="black"/>
              </a:solidFill>
              <a:effectLst/>
              <a:uLnTx/>
              <a:uFillTx/>
              <a:latin typeface="Arial" charset="0"/>
              <a:ea typeface="+mn-ea"/>
              <a:cs typeface="+mn-cs"/>
            </a:endParaRPr>
          </a:p>
        </p:txBody>
      </p:sp>
    </p:spTree>
    <p:extLst>
      <p:ext uri="{BB962C8B-B14F-4D97-AF65-F5344CB8AC3E}">
        <p14:creationId xmlns:p14="http://schemas.microsoft.com/office/powerpoint/2010/main" val="42598090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167" kern="1200" dirty="0" smtClean="0">
                <a:solidFill>
                  <a:schemeClr val="tx1"/>
                </a:solidFill>
                <a:effectLst/>
                <a:latin typeface="+mn-lt"/>
                <a:ea typeface="+mn-ea"/>
                <a:cs typeface="+mn-cs"/>
              </a:rPr>
              <a:t>Texas Instruments automotive brushed DC and brushless</a:t>
            </a:r>
            <a:r>
              <a:rPr lang="en-US" sz="1167" kern="1200" baseline="0" dirty="0" smtClean="0">
                <a:solidFill>
                  <a:schemeClr val="tx1"/>
                </a:solidFill>
                <a:effectLst/>
                <a:latin typeface="+mn-lt"/>
                <a:ea typeface="+mn-ea"/>
                <a:cs typeface="+mn-cs"/>
              </a:rPr>
              <a:t> </a:t>
            </a:r>
            <a:r>
              <a:rPr lang="en-US" sz="1167" kern="1200" dirty="0" smtClean="0">
                <a:solidFill>
                  <a:schemeClr val="tx1"/>
                </a:solidFill>
                <a:effectLst/>
                <a:latin typeface="+mn-lt"/>
                <a:ea typeface="+mn-ea"/>
                <a:cs typeface="+mn-cs"/>
              </a:rPr>
              <a:t>DC motor products </a:t>
            </a:r>
            <a:r>
              <a:rPr lang="en-US" sz="1167" b="0" kern="1200" dirty="0" smtClean="0">
                <a:solidFill>
                  <a:schemeClr val="tx1"/>
                </a:solidFill>
                <a:effectLst/>
                <a:latin typeface="+mn-lt"/>
                <a:ea typeface="+mn-ea"/>
                <a:cs typeface="+mn-cs"/>
              </a:rPr>
              <a:t>integrate</a:t>
            </a:r>
            <a:r>
              <a:rPr lang="en-US" sz="1167" kern="1200" dirty="0" smtClean="0">
                <a:solidFill>
                  <a:schemeClr val="tx1"/>
                </a:solidFill>
                <a:effectLst/>
                <a:latin typeface="+mn-lt"/>
                <a:ea typeface="+mn-ea"/>
                <a:cs typeface="+mn-cs"/>
              </a:rPr>
              <a:t> analog features that simplify the design of control modules, reduce solution size and shorten development cycles. Further, the products are targeted for door, mirror, roof, trunk and seat applications. TI has a broad and scalable portfolio which is adaptable to the various car trim levels. </a:t>
            </a:r>
          </a:p>
          <a:p>
            <a:r>
              <a:rPr lang="en-US" sz="1167" kern="1200" dirty="0" smtClean="0">
                <a:solidFill>
                  <a:schemeClr val="tx1"/>
                </a:solidFill>
                <a:effectLst/>
                <a:latin typeface="+mn-lt"/>
                <a:ea typeface="+mn-ea"/>
                <a:cs typeface="+mn-cs"/>
              </a:rPr>
              <a:t> </a:t>
            </a:r>
          </a:p>
          <a:p>
            <a:r>
              <a:rPr lang="en-US" sz="1167" kern="1200" dirty="0" smtClean="0">
                <a:solidFill>
                  <a:schemeClr val="tx1"/>
                </a:solidFill>
                <a:effectLst/>
                <a:latin typeface="+mn-lt"/>
                <a:ea typeface="+mn-ea"/>
                <a:cs typeface="+mn-cs"/>
              </a:rPr>
              <a:t>This table maps the products to the motors used in these applications.</a:t>
            </a:r>
          </a:p>
        </p:txBody>
      </p:sp>
      <p:sp>
        <p:nvSpPr>
          <p:cNvPr id="4" name="Slide Number Placeholder 3"/>
          <p:cNvSpPr>
            <a:spLocks noGrp="1"/>
          </p:cNvSpPr>
          <p:nvPr>
            <p:ph type="sldNum" sz="quarter" idx="10"/>
          </p:nvPr>
        </p:nvSpPr>
        <p:spPr/>
        <p:txBody>
          <a:bodyPr/>
          <a:lstStyle/>
          <a:p>
            <a:fld id="{08629408-9BEB-4B6E-9279-813FC6C923C2}" type="slidenum">
              <a:rPr lang="en-US" smtClean="0"/>
              <a:t>10</a:t>
            </a:fld>
            <a:endParaRPr lang="en-US"/>
          </a:p>
        </p:txBody>
      </p:sp>
    </p:spTree>
    <p:extLst>
      <p:ext uri="{BB962C8B-B14F-4D97-AF65-F5344CB8AC3E}">
        <p14:creationId xmlns:p14="http://schemas.microsoft.com/office/powerpoint/2010/main" val="22177221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Body motors are located throughout</a:t>
            </a:r>
            <a:r>
              <a:rPr lang="en-US" baseline="0" dirty="0" smtClean="0"/>
              <a:t> a vehicle and offer passengers a range of features that improve their physical comfort as well as convenience. In most vehicles there are more than 20 body motors. </a:t>
            </a:r>
          </a:p>
          <a:p>
            <a:endParaRPr lang="en-US" baseline="0" dirty="0" smtClean="0"/>
          </a:p>
          <a:p>
            <a:r>
              <a:rPr lang="en-US" baseline="0" dirty="0" smtClean="0"/>
              <a:t>For today’s presentation, let’s take a look at four important body motors: the door, seats, sunroof and the trunk (or boot, depending on where you’re from).  I’ll discuss some of the beneficial </a:t>
            </a:r>
            <a:r>
              <a:rPr lang="en-US" sz="1167" kern="1200" dirty="0" smtClean="0">
                <a:solidFill>
                  <a:schemeClr val="tx1"/>
                </a:solidFill>
                <a:effectLst/>
                <a:latin typeface="+mn-lt"/>
                <a:ea typeface="+mn-ea"/>
                <a:cs typeface="+mn-cs"/>
              </a:rPr>
              <a:t>analog functions which can be integrated to simplify your body motor design.</a:t>
            </a:r>
            <a:endParaRPr lang="en-US" baseline="0" dirty="0" smtClean="0"/>
          </a:p>
        </p:txBody>
      </p:sp>
      <p:sp>
        <p:nvSpPr>
          <p:cNvPr id="4" name="Slide Number Placeholder 3"/>
          <p:cNvSpPr>
            <a:spLocks noGrp="1"/>
          </p:cNvSpPr>
          <p:nvPr>
            <p:ph type="sldNum" sz="quarter" idx="10"/>
          </p:nvPr>
        </p:nvSpPr>
        <p:spPr/>
        <p:txBody>
          <a:bodyPr/>
          <a:lstStyle/>
          <a:p>
            <a:fld id="{08629408-9BEB-4B6E-9279-813FC6C923C2}" type="slidenum">
              <a:rPr lang="en-US" smtClean="0"/>
              <a:t>2</a:t>
            </a:fld>
            <a:endParaRPr lang="en-US"/>
          </a:p>
        </p:txBody>
      </p:sp>
    </p:spTree>
    <p:extLst>
      <p:ext uri="{BB962C8B-B14F-4D97-AF65-F5344CB8AC3E}">
        <p14:creationId xmlns:p14="http://schemas.microsoft.com/office/powerpoint/2010/main" val="31423292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a:t>
            </a:r>
            <a:r>
              <a:rPr lang="en-US" baseline="0" dirty="0" smtClean="0"/>
              <a:t> the surface, the door, seats, sunroof and trunk are quite different, but movement is the commonality. And if you’re watching this, you know that the </a:t>
            </a:r>
            <a:r>
              <a:rPr lang="en-US" sz="1167" kern="1200" dirty="0" smtClean="0">
                <a:solidFill>
                  <a:schemeClr val="tx1"/>
                </a:solidFill>
                <a:effectLst/>
                <a:latin typeface="+mn-lt"/>
                <a:ea typeface="+mn-ea"/>
                <a:cs typeface="+mn-cs"/>
              </a:rPr>
              <a:t>motion must be smooth, precise and easy for drivers and passengers to engage. </a:t>
            </a:r>
          </a:p>
          <a:p>
            <a:endParaRPr lang="en-US" sz="1167" kern="1200" dirty="0" smtClean="0">
              <a:solidFill>
                <a:schemeClr val="tx1"/>
              </a:solidFill>
              <a:effectLst/>
              <a:latin typeface="+mn-lt"/>
              <a:ea typeface="+mn-ea"/>
              <a:cs typeface="+mn-cs"/>
            </a:endParaRPr>
          </a:p>
          <a:p>
            <a:pPr marL="0" marR="0" indent="0" algn="l" defTabSz="914180" rtl="0" eaLnBrk="1" fontAlgn="auto" latinLnBrk="0" hangingPunct="1">
              <a:lnSpc>
                <a:spcPct val="100000"/>
              </a:lnSpc>
              <a:spcBef>
                <a:spcPts val="0"/>
              </a:spcBef>
              <a:spcAft>
                <a:spcPts val="0"/>
              </a:spcAft>
              <a:buClrTx/>
              <a:buSzTx/>
              <a:buFontTx/>
              <a:buNone/>
              <a:tabLst/>
              <a:defRPr/>
            </a:pPr>
            <a:r>
              <a:rPr lang="en-US" sz="1167" kern="1200" dirty="0" smtClean="0">
                <a:solidFill>
                  <a:schemeClr val="tx1"/>
                </a:solidFill>
                <a:effectLst/>
                <a:latin typeface="+mn-lt"/>
                <a:ea typeface="+mn-ea"/>
                <a:cs typeface="+mn-cs"/>
              </a:rPr>
              <a:t>Traditionally, the electric motors for these applications are controlled using switches arranged in the shape of the letter “H,” and looks like this. It</a:t>
            </a:r>
            <a:r>
              <a:rPr lang="en-US" sz="1167" kern="1200" baseline="0" dirty="0" smtClean="0">
                <a:solidFill>
                  <a:schemeClr val="tx1"/>
                </a:solidFill>
                <a:effectLst/>
                <a:latin typeface="+mn-lt"/>
                <a:ea typeface="+mn-ea"/>
                <a:cs typeface="+mn-cs"/>
              </a:rPr>
              <a:t>’s easy to remember that this is called an H-bridge. </a:t>
            </a:r>
          </a:p>
          <a:p>
            <a:pPr marL="0" marR="0" indent="0" algn="l" defTabSz="914180" rtl="0" eaLnBrk="1" fontAlgn="auto" latinLnBrk="0" hangingPunct="1">
              <a:lnSpc>
                <a:spcPct val="100000"/>
              </a:lnSpc>
              <a:spcBef>
                <a:spcPts val="0"/>
              </a:spcBef>
              <a:spcAft>
                <a:spcPts val="0"/>
              </a:spcAft>
              <a:buClrTx/>
              <a:buSzTx/>
              <a:buFontTx/>
              <a:buNone/>
              <a:tabLst/>
              <a:defRPr/>
            </a:pPr>
            <a:endParaRPr lang="en-US" sz="1167" kern="1200" baseline="0" dirty="0" smtClean="0">
              <a:solidFill>
                <a:schemeClr val="tx1"/>
              </a:solidFill>
              <a:effectLst/>
              <a:latin typeface="+mn-lt"/>
              <a:ea typeface="+mn-ea"/>
              <a:cs typeface="+mn-cs"/>
            </a:endParaRPr>
          </a:p>
          <a:p>
            <a:pPr marL="0" marR="0" indent="0" algn="l" defTabSz="914180" rtl="0" eaLnBrk="1" fontAlgn="auto" latinLnBrk="0" hangingPunct="1">
              <a:lnSpc>
                <a:spcPct val="100000"/>
              </a:lnSpc>
              <a:spcBef>
                <a:spcPts val="0"/>
              </a:spcBef>
              <a:spcAft>
                <a:spcPts val="0"/>
              </a:spcAft>
              <a:buClrTx/>
              <a:buSzTx/>
              <a:buFontTx/>
              <a:buNone/>
              <a:tabLst/>
              <a:defRPr/>
            </a:pPr>
            <a:r>
              <a:rPr lang="en-US" sz="1167" kern="1200" baseline="0" dirty="0" smtClean="0">
                <a:solidFill>
                  <a:schemeClr val="tx1"/>
                </a:solidFill>
                <a:effectLst/>
                <a:latin typeface="+mn-lt"/>
                <a:ea typeface="+mn-ea"/>
                <a:cs typeface="+mn-cs"/>
              </a:rPr>
              <a:t>In older designs, relays were used as the switches, but most new designs now use MOSFETs, due to their advantages in reliability, switching speed, and controllability. </a:t>
            </a:r>
            <a:endParaRPr lang="en-US" dirty="0"/>
          </a:p>
        </p:txBody>
      </p:sp>
      <p:sp>
        <p:nvSpPr>
          <p:cNvPr id="4" name="Slide Number Placeholder 3"/>
          <p:cNvSpPr>
            <a:spLocks noGrp="1"/>
          </p:cNvSpPr>
          <p:nvPr>
            <p:ph type="sldNum" sz="quarter" idx="10"/>
          </p:nvPr>
        </p:nvSpPr>
        <p:spPr/>
        <p:txBody>
          <a:bodyPr/>
          <a:lstStyle/>
          <a:p>
            <a:fld id="{08629408-9BEB-4B6E-9279-813FC6C923C2}" type="slidenum">
              <a:rPr lang="en-US" smtClean="0"/>
              <a:t>3</a:t>
            </a:fld>
            <a:endParaRPr lang="en-US"/>
          </a:p>
        </p:txBody>
      </p:sp>
    </p:spTree>
    <p:extLst>
      <p:ext uri="{BB962C8B-B14F-4D97-AF65-F5344CB8AC3E}">
        <p14:creationId xmlns:p14="http://schemas.microsoft.com/office/powerpoint/2010/main" val="10343580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67" kern="1200" dirty="0" smtClean="0">
                <a:solidFill>
                  <a:schemeClr val="tx1"/>
                </a:solidFill>
                <a:effectLst/>
                <a:latin typeface="+mn-lt"/>
                <a:ea typeface="+mn-ea"/>
                <a:cs typeface="+mn-cs"/>
              </a:rPr>
              <a:t>Using MOSFETs as switches presents new technical challenges in electronic control module designs, including electromagnetic interference (EMI) and thermal management, current sensing, power-off braking, and diagnostics and protection. The broad portfolio of integrated circuit (IC) motor driver products developed by Texas Instruments </a:t>
            </a:r>
            <a:r>
              <a:rPr lang="en-US" sz="1167" b="0" kern="1200" dirty="0" smtClean="0">
                <a:solidFill>
                  <a:schemeClr val="tx1"/>
                </a:solidFill>
                <a:effectLst/>
                <a:latin typeface="+mn-lt"/>
                <a:ea typeface="+mn-ea"/>
                <a:cs typeface="+mn-cs"/>
              </a:rPr>
              <a:t>integrate analog features </a:t>
            </a:r>
            <a:r>
              <a:rPr lang="en-US" sz="1167" kern="1200" dirty="0" smtClean="0">
                <a:solidFill>
                  <a:schemeClr val="tx1"/>
                </a:solidFill>
                <a:effectLst/>
                <a:latin typeface="+mn-lt"/>
                <a:ea typeface="+mn-ea"/>
                <a:cs typeface="+mn-cs"/>
              </a:rPr>
              <a:t>that help electronic control module designers overcome these challenges while reducing solution size and shortening development times. Moreover, the products range from single half bridge products to multiple H-bridge gate driver products that all you to easily scale your designs based on specific design implementation. In this presentation, we will discuss specific analog features integrated in motor drivers ICs that help address these design challenges.</a:t>
            </a:r>
            <a:endParaRPr lang="en-US" dirty="0"/>
          </a:p>
        </p:txBody>
      </p:sp>
      <p:sp>
        <p:nvSpPr>
          <p:cNvPr id="4" name="Slide Number Placeholder 3"/>
          <p:cNvSpPr>
            <a:spLocks noGrp="1"/>
          </p:cNvSpPr>
          <p:nvPr>
            <p:ph type="sldNum" sz="quarter" idx="10"/>
          </p:nvPr>
        </p:nvSpPr>
        <p:spPr/>
        <p:txBody>
          <a:bodyPr/>
          <a:lstStyle/>
          <a:p>
            <a:pPr>
              <a:defRPr/>
            </a:pPr>
            <a:fld id="{BED2394B-E06C-4DC9-BCC2-551C3DED9AAD}" type="slidenum">
              <a:rPr lang="en-US" smtClean="0"/>
              <a:pPr>
                <a:defRPr/>
              </a:pPr>
              <a:t>4</a:t>
            </a:fld>
            <a:endParaRPr lang="en-US"/>
          </a:p>
        </p:txBody>
      </p:sp>
    </p:spTree>
    <p:extLst>
      <p:ext uri="{BB962C8B-B14F-4D97-AF65-F5344CB8AC3E}">
        <p14:creationId xmlns:p14="http://schemas.microsoft.com/office/powerpoint/2010/main" val="1032129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8500"/>
            <a:ext cx="6207125" cy="3490913"/>
          </a:xfrm>
        </p:spPr>
      </p:sp>
      <p:sp>
        <p:nvSpPr>
          <p:cNvPr id="3" name="Notes Placeholder 2"/>
          <p:cNvSpPr>
            <a:spLocks noGrp="1"/>
          </p:cNvSpPr>
          <p:nvPr>
            <p:ph type="body" idx="1"/>
          </p:nvPr>
        </p:nvSpPr>
        <p:spPr/>
        <p:txBody>
          <a:bodyPr/>
          <a:lstStyle/>
          <a:p>
            <a:r>
              <a:rPr lang="en-US" sz="1167" kern="1200" dirty="0" smtClean="0">
                <a:solidFill>
                  <a:schemeClr val="tx1"/>
                </a:solidFill>
                <a:effectLst/>
                <a:latin typeface="+mn-lt"/>
                <a:ea typeface="+mn-ea"/>
                <a:cs typeface="+mn-cs"/>
              </a:rPr>
              <a:t>The MOSFETs in the H-Bridge may</a:t>
            </a:r>
            <a:r>
              <a:rPr lang="en-US" sz="1167" kern="1200" baseline="0" dirty="0" smtClean="0">
                <a:solidFill>
                  <a:schemeClr val="tx1"/>
                </a:solidFill>
                <a:effectLst/>
                <a:latin typeface="+mn-lt"/>
                <a:ea typeface="+mn-ea"/>
                <a:cs typeface="+mn-cs"/>
              </a:rPr>
              <a:t> be </a:t>
            </a:r>
            <a:r>
              <a:rPr lang="en-US" sz="1167" kern="1200" dirty="0" smtClean="0">
                <a:solidFill>
                  <a:schemeClr val="tx1"/>
                </a:solidFill>
                <a:effectLst/>
                <a:latin typeface="+mn-lt"/>
                <a:ea typeface="+mn-ea"/>
                <a:cs typeface="+mn-cs"/>
              </a:rPr>
              <a:t>driven using PWM signals which can result in electromagnetic interference or EMI.  This is especially true for relatively high-current applications</a:t>
            </a:r>
            <a:r>
              <a:rPr lang="en-US" sz="1167" kern="1200" baseline="0" dirty="0" smtClean="0">
                <a:solidFill>
                  <a:schemeClr val="tx1"/>
                </a:solidFill>
                <a:effectLst/>
                <a:latin typeface="+mn-lt"/>
                <a:ea typeface="+mn-ea"/>
                <a:cs typeface="+mn-cs"/>
              </a:rPr>
              <a:t> </a:t>
            </a:r>
            <a:r>
              <a:rPr lang="en-US" sz="1167" kern="1200" dirty="0" smtClean="0">
                <a:solidFill>
                  <a:schemeClr val="tx1"/>
                </a:solidFill>
                <a:effectLst/>
                <a:latin typeface="+mn-lt"/>
                <a:ea typeface="+mn-ea"/>
                <a:cs typeface="+mn-cs"/>
              </a:rPr>
              <a:t>such as window lift motors.  Control module designers use filters, optimal layout and PWM edge shaping to mitigate EMI.  </a:t>
            </a:r>
          </a:p>
          <a:p>
            <a:r>
              <a:rPr lang="en-US" sz="1167" kern="1200" dirty="0" smtClean="0">
                <a:solidFill>
                  <a:schemeClr val="tx1"/>
                </a:solidFill>
                <a:effectLst/>
                <a:latin typeface="+mn-lt"/>
                <a:ea typeface="+mn-ea"/>
                <a:cs typeface="+mn-cs"/>
              </a:rPr>
              <a:t> </a:t>
            </a:r>
          </a:p>
          <a:p>
            <a:r>
              <a:rPr lang="en-US" sz="1167" kern="1200" dirty="0" smtClean="0">
                <a:solidFill>
                  <a:schemeClr val="tx1"/>
                </a:solidFill>
                <a:effectLst/>
                <a:latin typeface="+mn-lt"/>
                <a:ea typeface="+mn-ea"/>
                <a:cs typeface="+mn-cs"/>
              </a:rPr>
              <a:t>Gate driver products such as the DRV8106-Q1 single half H-Bridge</a:t>
            </a:r>
            <a:r>
              <a:rPr lang="en-US" sz="1167" kern="1200" baseline="0" dirty="0" smtClean="0">
                <a:solidFill>
                  <a:schemeClr val="tx1"/>
                </a:solidFill>
                <a:effectLst/>
                <a:latin typeface="+mn-lt"/>
                <a:ea typeface="+mn-ea"/>
                <a:cs typeface="+mn-cs"/>
              </a:rPr>
              <a:t> driver</a:t>
            </a:r>
            <a:r>
              <a:rPr lang="en-US" sz="1167" kern="1200" dirty="0" smtClean="0">
                <a:solidFill>
                  <a:schemeClr val="tx1"/>
                </a:solidFill>
                <a:effectLst/>
                <a:latin typeface="+mn-lt"/>
                <a:ea typeface="+mn-ea"/>
                <a:cs typeface="+mn-cs"/>
              </a:rPr>
              <a:t>, DRV8705-Q1 dual half H-Bridge driver, and</a:t>
            </a:r>
            <a:r>
              <a:rPr lang="en-US" sz="1167" kern="1200" baseline="0" dirty="0" smtClean="0">
                <a:solidFill>
                  <a:schemeClr val="tx1"/>
                </a:solidFill>
                <a:effectLst/>
                <a:latin typeface="+mn-lt"/>
                <a:ea typeface="+mn-ea"/>
                <a:cs typeface="+mn-cs"/>
              </a:rPr>
              <a:t> DRV8719-Q1 </a:t>
            </a:r>
            <a:r>
              <a:rPr lang="en-US" sz="1167" u="sng" kern="1200" dirty="0" smtClean="0">
                <a:solidFill>
                  <a:schemeClr val="tx1"/>
                </a:solidFill>
                <a:effectLst/>
                <a:latin typeface="+mn-lt"/>
                <a:ea typeface="+mn-ea"/>
                <a:cs typeface="+mn-cs"/>
              </a:rPr>
              <a:t>multi-</a:t>
            </a:r>
            <a:r>
              <a:rPr lang="en-US" sz="1167" kern="1200" dirty="0" smtClean="0">
                <a:solidFill>
                  <a:schemeClr val="tx1"/>
                </a:solidFill>
                <a:effectLst/>
                <a:latin typeface="+mn-lt"/>
                <a:ea typeface="+mn-ea"/>
                <a:cs typeface="+mn-cs"/>
              </a:rPr>
              <a:t>half H-Bridge gate drivers for brushed DC motors, and the DRV8343-Q1 3-phase gate driver for brushless DC motors all </a:t>
            </a:r>
            <a:r>
              <a:rPr lang="en-US" sz="1167" b="0" kern="1200" dirty="0" smtClean="0">
                <a:solidFill>
                  <a:schemeClr val="tx1"/>
                </a:solidFill>
                <a:effectLst/>
                <a:latin typeface="+mn-lt"/>
                <a:ea typeface="+mn-ea"/>
                <a:cs typeface="+mn-cs"/>
              </a:rPr>
              <a:t>integrate</a:t>
            </a:r>
            <a:r>
              <a:rPr lang="en-US" sz="1167" kern="1200" dirty="0" smtClean="0">
                <a:solidFill>
                  <a:schemeClr val="tx1"/>
                </a:solidFill>
                <a:effectLst/>
                <a:latin typeface="+mn-lt"/>
                <a:ea typeface="+mn-ea"/>
                <a:cs typeface="+mn-cs"/>
              </a:rPr>
              <a:t> </a:t>
            </a:r>
            <a:r>
              <a:rPr lang="en-US" sz="1167" u="none" kern="1200" dirty="0" smtClean="0">
                <a:solidFill>
                  <a:schemeClr val="tx1"/>
                </a:solidFill>
                <a:effectLst/>
                <a:latin typeface="+mn-lt"/>
                <a:ea typeface="+mn-ea"/>
                <a:cs typeface="+mn-cs"/>
                <a:hlinkClick r:id="rId3"/>
              </a:rPr>
              <a:t>smart gate drive technology</a:t>
            </a:r>
            <a:r>
              <a:rPr lang="en-US" sz="1167" u="none" kern="1200" dirty="0" smtClean="0">
                <a:solidFill>
                  <a:schemeClr val="tx1"/>
                </a:solidFill>
                <a:effectLst/>
                <a:latin typeface="+mn-lt"/>
                <a:ea typeface="+mn-ea"/>
                <a:cs typeface="+mn-cs"/>
              </a:rPr>
              <a:t>. </a:t>
            </a:r>
            <a:r>
              <a:rPr lang="en-US" sz="1167" kern="1200" dirty="0" smtClean="0">
                <a:solidFill>
                  <a:schemeClr val="tx1"/>
                </a:solidFill>
                <a:effectLst/>
                <a:latin typeface="+mn-lt"/>
                <a:ea typeface="+mn-ea"/>
                <a:cs typeface="+mn-cs"/>
              </a:rPr>
              <a:t>This technology is specifically used to control the shape of the PWM rising and falling edges and offers designers the flexibility to choose the shape that achieves EMI performance while not degrading thermal performance of the MOSFETs. </a:t>
            </a:r>
          </a:p>
          <a:p>
            <a:r>
              <a:rPr lang="en-US" sz="1167" kern="1200" dirty="0" smtClean="0">
                <a:solidFill>
                  <a:schemeClr val="tx1"/>
                </a:solidFill>
                <a:effectLst/>
                <a:latin typeface="+mn-lt"/>
                <a:ea typeface="+mn-ea"/>
                <a:cs typeface="+mn-cs"/>
              </a:rPr>
              <a:t> </a:t>
            </a:r>
          </a:p>
          <a:p>
            <a:r>
              <a:rPr lang="en-US" sz="1167" kern="1200" dirty="0" smtClean="0">
                <a:solidFill>
                  <a:schemeClr val="tx1"/>
                </a:solidFill>
                <a:effectLst/>
                <a:latin typeface="+mn-lt"/>
                <a:ea typeface="+mn-ea"/>
                <a:cs typeface="+mn-cs"/>
              </a:rPr>
              <a:t>The dual half H-bridge BDC motor gate driver products are used to control loads such as window motor and roof motor, the multi half H-Bridge is ideally suited for seat applications which has typically many motors.</a:t>
            </a:r>
          </a:p>
          <a:p>
            <a:endParaRPr lang="en-US" dirty="0"/>
          </a:p>
        </p:txBody>
      </p:sp>
      <p:sp>
        <p:nvSpPr>
          <p:cNvPr id="4" name="Slide Number Placeholder 3"/>
          <p:cNvSpPr>
            <a:spLocks noGrp="1"/>
          </p:cNvSpPr>
          <p:nvPr>
            <p:ph type="sldNum" sz="quarter" idx="10"/>
          </p:nvPr>
        </p:nvSpPr>
        <p:spPr/>
        <p:txBody>
          <a:bodyPr/>
          <a:lstStyle/>
          <a:p>
            <a:pPr>
              <a:defRPr/>
            </a:pPr>
            <a:fld id="{0E69D59E-1D01-4EEE-B3D9-B58B22203E8C}" type="slidenum">
              <a:rPr lang="en-US" smtClean="0">
                <a:solidFill>
                  <a:prstClr val="black"/>
                </a:solidFill>
              </a:rPr>
              <a:pPr>
                <a:defRPr/>
              </a:pPr>
              <a:t>5</a:t>
            </a:fld>
            <a:endParaRPr lang="en-US">
              <a:solidFill>
                <a:prstClr val="black"/>
              </a:solidFill>
            </a:endParaRPr>
          </a:p>
        </p:txBody>
      </p:sp>
    </p:spTree>
    <p:extLst>
      <p:ext uri="{BB962C8B-B14F-4D97-AF65-F5344CB8AC3E}">
        <p14:creationId xmlns:p14="http://schemas.microsoft.com/office/powerpoint/2010/main" val="40742538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8500"/>
            <a:ext cx="6207125" cy="3490913"/>
          </a:xfrm>
        </p:spPr>
      </p:sp>
      <p:sp>
        <p:nvSpPr>
          <p:cNvPr id="3" name="Notes Placeholder 2"/>
          <p:cNvSpPr>
            <a:spLocks noGrp="1"/>
          </p:cNvSpPr>
          <p:nvPr>
            <p:ph type="body" idx="1"/>
          </p:nvPr>
        </p:nvSpPr>
        <p:spPr/>
        <p:txBody>
          <a:bodyPr/>
          <a:lstStyle/>
          <a:p>
            <a:r>
              <a:rPr lang="en-US" dirty="0" smtClean="0"/>
              <a:t>Thermal design is important</a:t>
            </a:r>
            <a:r>
              <a:rPr lang="en-US" baseline="0" dirty="0" smtClean="0"/>
              <a:t> due to </a:t>
            </a:r>
            <a:r>
              <a:rPr lang="en-US" dirty="0" smtClean="0"/>
              <a:t>the heat generated as an electric motor’s current flows through the MOSFETs in an H-bridge.   Motor</a:t>
            </a:r>
            <a:r>
              <a:rPr lang="en-US" baseline="0" dirty="0" smtClean="0"/>
              <a:t>s which adjust the position of seats typically have heavy loads to move, causing high currents and potential thermal issues.</a:t>
            </a:r>
            <a:endParaRPr lang="en-US" dirty="0" smtClean="0"/>
          </a:p>
          <a:p>
            <a:r>
              <a:rPr lang="en-US" dirty="0" smtClean="0"/>
              <a:t>With motor-driver products you can choose to implement with MOSFET gate drivers plus discrete MOSFETs for high-current electric motors (such as power</a:t>
            </a:r>
            <a:r>
              <a:rPr lang="en-US" baseline="0" dirty="0" smtClean="0"/>
              <a:t> </a:t>
            </a:r>
            <a:r>
              <a:rPr lang="en-US" dirty="0" smtClean="0"/>
              <a:t>windows).</a:t>
            </a:r>
            <a:r>
              <a:rPr lang="en-US" baseline="0" dirty="0" smtClean="0"/>
              <a:t>  The DRV8706-Q1 for single motors or DRV8718-Q1 for multiple motors </a:t>
            </a:r>
            <a:r>
              <a:rPr lang="en-US" dirty="0" smtClean="0"/>
              <a:t>enable electronic control module designers to achieve optimal thermal management. </a:t>
            </a:r>
          </a:p>
          <a:p>
            <a:endParaRPr lang="en-US" dirty="0" smtClean="0"/>
          </a:p>
          <a:p>
            <a:r>
              <a:rPr lang="en-US" dirty="0" smtClean="0"/>
              <a:t>Devices with integrated H-bridge MOSFETs, such as the DRV8873-Q1, DRV8874-Q1 and DRV8876-Q1, have different maximum current ratings and can drive low-current loads such mirror X/Y motors. </a:t>
            </a:r>
          </a:p>
          <a:p>
            <a:endParaRPr lang="en-US" dirty="0" smtClean="0"/>
          </a:p>
          <a:p>
            <a:r>
              <a:rPr lang="en-US" dirty="0" smtClean="0"/>
              <a:t>A three-phase BLDC motor driver such as the DRV10983-Q1 not only integrates the MOSFETs but also integrates the commutation algorithm. These integrated BLDC drivers are popular to drive ventilation fans in seats.</a:t>
            </a:r>
          </a:p>
          <a:p>
            <a:endParaRPr lang="en-US" dirty="0"/>
          </a:p>
        </p:txBody>
      </p:sp>
      <p:sp>
        <p:nvSpPr>
          <p:cNvPr id="4" name="Slide Number Placeholder 3"/>
          <p:cNvSpPr>
            <a:spLocks noGrp="1"/>
          </p:cNvSpPr>
          <p:nvPr>
            <p:ph type="sldNum" sz="quarter" idx="10"/>
          </p:nvPr>
        </p:nvSpPr>
        <p:spPr/>
        <p:txBody>
          <a:bodyPr/>
          <a:lstStyle/>
          <a:p>
            <a:pPr>
              <a:defRPr/>
            </a:pPr>
            <a:fld id="{0E69D59E-1D01-4EEE-B3D9-B58B22203E8C}" type="slidenum">
              <a:rPr lang="en-US" smtClean="0">
                <a:solidFill>
                  <a:prstClr val="black"/>
                </a:solidFill>
              </a:rPr>
              <a:pPr>
                <a:defRPr/>
              </a:pPr>
              <a:t>6</a:t>
            </a:fld>
            <a:endParaRPr lang="en-US">
              <a:solidFill>
                <a:prstClr val="black"/>
              </a:solidFill>
            </a:endParaRPr>
          </a:p>
        </p:txBody>
      </p:sp>
    </p:spTree>
    <p:extLst>
      <p:ext uri="{BB962C8B-B14F-4D97-AF65-F5344CB8AC3E}">
        <p14:creationId xmlns:p14="http://schemas.microsoft.com/office/powerpoint/2010/main" val="40742538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8500"/>
            <a:ext cx="6207125" cy="3490913"/>
          </a:xfrm>
        </p:spPr>
      </p:sp>
      <p:sp>
        <p:nvSpPr>
          <p:cNvPr id="3" name="Notes Placeholder 2"/>
          <p:cNvSpPr>
            <a:spLocks noGrp="1"/>
          </p:cNvSpPr>
          <p:nvPr>
            <p:ph type="body" idx="1"/>
          </p:nvPr>
        </p:nvSpPr>
        <p:spPr/>
        <p:txBody>
          <a:bodyPr/>
          <a:lstStyle/>
          <a:p>
            <a:r>
              <a:rPr lang="en-US" sz="1100" dirty="0" smtClean="0"/>
              <a:t>Measuring the current flowing in electric motors can help detect motor malfunctions, determine motor position and for motor commutation. For example, current measurement is important in sunroof</a:t>
            </a:r>
            <a:r>
              <a:rPr lang="en-US" sz="1100" baseline="0" dirty="0" smtClean="0"/>
              <a:t> modules to detect motion and to identify motor stall faults due to obstacles.  </a:t>
            </a:r>
            <a:r>
              <a:rPr lang="en-US" sz="1100" dirty="0" smtClean="0"/>
              <a:t>One common method to measure current in an electric motor is to use a resistor in the path of the current flow, and then amplify the voltage across the resistor using an amplifier.</a:t>
            </a:r>
          </a:p>
          <a:p>
            <a:endParaRPr lang="en-US" sz="1100" dirty="0" smtClean="0"/>
          </a:p>
          <a:p>
            <a:r>
              <a:rPr lang="en-US" sz="1100" dirty="0" smtClean="0"/>
              <a:t>BDC and BLDC motor gate-driver products should integrate a current-sense amplifier to amplify the voltage across the resistor. Some devices such as the DRV8706-Q1 even offer an in-line current-sense amplifier; that is, a single current-sense resistor can measure current flowing in the motor regardless of the direction of motor rotation. This is in contrast to a typical current-sense amplifier, which is used to measure the low side of an H-bridge and cannot infer the direction of motor rotation.</a:t>
            </a:r>
          </a:p>
          <a:p>
            <a:endParaRPr lang="en-US" sz="1100" dirty="0" smtClean="0"/>
          </a:p>
          <a:p>
            <a:r>
              <a:rPr lang="en-US" sz="1100" dirty="0" smtClean="0"/>
              <a:t>One common use of in-line current sensing is to measure BDC motor ripple. The measured in-line current is post-processed using either an analog circuit or software to infer the motor position, which is in turn used to control and regulate window, roof, trunk or seat positions.</a:t>
            </a:r>
          </a:p>
          <a:p>
            <a:endParaRPr lang="en-US" sz="1100" dirty="0" smtClean="0"/>
          </a:p>
          <a:p>
            <a:r>
              <a:rPr lang="en-US" sz="1100" dirty="0" smtClean="0"/>
              <a:t>One motor driver that is gaining interest for BLDC motor-driven windows and seat-base rotation control also integrates current-sense amplifiers. </a:t>
            </a:r>
          </a:p>
          <a:p>
            <a:endParaRPr lang="en-US" dirty="0"/>
          </a:p>
        </p:txBody>
      </p:sp>
      <p:sp>
        <p:nvSpPr>
          <p:cNvPr id="4" name="Slide Number Placeholder 3"/>
          <p:cNvSpPr>
            <a:spLocks noGrp="1"/>
          </p:cNvSpPr>
          <p:nvPr>
            <p:ph type="sldNum" sz="quarter" idx="10"/>
          </p:nvPr>
        </p:nvSpPr>
        <p:spPr/>
        <p:txBody>
          <a:bodyPr/>
          <a:lstStyle/>
          <a:p>
            <a:pPr>
              <a:defRPr/>
            </a:pPr>
            <a:fld id="{0E69D59E-1D01-4EEE-B3D9-B58B22203E8C}" type="slidenum">
              <a:rPr lang="en-US" smtClean="0">
                <a:solidFill>
                  <a:prstClr val="black"/>
                </a:solidFill>
              </a:rPr>
              <a:pPr>
                <a:defRPr/>
              </a:pPr>
              <a:t>7</a:t>
            </a:fld>
            <a:endParaRPr lang="en-US">
              <a:solidFill>
                <a:prstClr val="black"/>
              </a:solidFill>
            </a:endParaRPr>
          </a:p>
        </p:txBody>
      </p:sp>
    </p:spTree>
    <p:extLst>
      <p:ext uri="{BB962C8B-B14F-4D97-AF65-F5344CB8AC3E}">
        <p14:creationId xmlns:p14="http://schemas.microsoft.com/office/powerpoint/2010/main" val="40742538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8500"/>
            <a:ext cx="6207125" cy="3490913"/>
          </a:xfrm>
        </p:spPr>
      </p:sp>
      <p:sp>
        <p:nvSpPr>
          <p:cNvPr id="3" name="Notes Placeholder 2"/>
          <p:cNvSpPr>
            <a:spLocks noGrp="1"/>
          </p:cNvSpPr>
          <p:nvPr>
            <p:ph type="body" idx="1"/>
          </p:nvPr>
        </p:nvSpPr>
        <p:spPr/>
        <p:txBody>
          <a:bodyPr/>
          <a:lstStyle/>
          <a:p>
            <a:r>
              <a:rPr lang="en-US" sz="1100" dirty="0" smtClean="0">
                <a:solidFill>
                  <a:srgbClr val="000000"/>
                </a:solidFill>
              </a:rPr>
              <a:t>In some systems, such as power lift gate, it is possible for the motor to be external driven in event that the user is manually moving the closure and the motor has not been clutched out of the mechanical system. This can generate a significant back-</a:t>
            </a:r>
            <a:r>
              <a:rPr lang="en-US" sz="1100" dirty="0" err="1" smtClean="0">
                <a:solidFill>
                  <a:srgbClr val="000000"/>
                </a:solidFill>
              </a:rPr>
              <a:t>emf</a:t>
            </a:r>
            <a:r>
              <a:rPr lang="en-US" sz="1100" dirty="0" smtClean="0">
                <a:solidFill>
                  <a:srgbClr val="000000"/>
                </a:solidFill>
              </a:rPr>
              <a:t> energy in the motor that can charge the dc link supply, raising the voltage, and sending current back to the battery.</a:t>
            </a:r>
          </a:p>
          <a:p>
            <a:endParaRPr lang="en-US" sz="1100" dirty="0" smtClean="0">
              <a:solidFill>
                <a:srgbClr val="000000"/>
              </a:solidFill>
            </a:endParaRPr>
          </a:p>
          <a:p>
            <a:r>
              <a:rPr lang="en-US" sz="1100" dirty="0" smtClean="0">
                <a:solidFill>
                  <a:srgbClr val="000000"/>
                </a:solidFill>
              </a:rPr>
              <a:t>A possible resolution is to actively brake the DC motor through the drive stage electronics, but there may be conditions where the drive stage electronics are not active such as in deep sleep.</a:t>
            </a:r>
          </a:p>
          <a:p>
            <a:endParaRPr lang="en-US" sz="1100" dirty="0" smtClean="0">
              <a:solidFill>
                <a:srgbClr val="000000"/>
              </a:solidFill>
            </a:endParaRPr>
          </a:p>
          <a:p>
            <a:r>
              <a:rPr lang="en-US" sz="1100" dirty="0" smtClean="0">
                <a:solidFill>
                  <a:srgbClr val="000000"/>
                </a:solidFill>
              </a:rPr>
              <a:t>In deep sleep, to reduce standby current, bridge FET drivers are disabled and H-bridges are high impedance. This allows energy to flow back into the supply through the bridge body diodes.</a:t>
            </a:r>
          </a:p>
          <a:p>
            <a:endParaRPr lang="en-US" sz="1100" dirty="0" smtClean="0">
              <a:solidFill>
                <a:srgbClr val="000000"/>
              </a:solidFill>
            </a:endParaRPr>
          </a:p>
          <a:p>
            <a:r>
              <a:rPr lang="en-US" sz="1100" dirty="0" smtClean="0">
                <a:solidFill>
                  <a:srgbClr val="000000"/>
                </a:solidFill>
              </a:rPr>
              <a:t>The DRV8714-Q1 and DRV8718-Q1 include a power-off braking feature that protects the drive circuit from high generated voltages and brakes</a:t>
            </a:r>
            <a:r>
              <a:rPr lang="en-US" sz="1100" baseline="0" dirty="0" smtClean="0">
                <a:solidFill>
                  <a:srgbClr val="000000"/>
                </a:solidFill>
              </a:rPr>
              <a:t> the motion.</a:t>
            </a:r>
            <a:endParaRPr lang="en-US" sz="1100" dirty="0" smtClean="0">
              <a:solidFill>
                <a:srgbClr val="000000"/>
              </a:solidFill>
            </a:endParaRPr>
          </a:p>
          <a:p>
            <a:endParaRPr lang="en-US" dirty="0"/>
          </a:p>
        </p:txBody>
      </p:sp>
      <p:sp>
        <p:nvSpPr>
          <p:cNvPr id="4" name="Slide Number Placeholder 3"/>
          <p:cNvSpPr>
            <a:spLocks noGrp="1"/>
          </p:cNvSpPr>
          <p:nvPr>
            <p:ph type="sldNum" sz="quarter" idx="10"/>
          </p:nvPr>
        </p:nvSpPr>
        <p:spPr/>
        <p:txBody>
          <a:bodyPr/>
          <a:lstStyle/>
          <a:p>
            <a:pPr>
              <a:defRPr/>
            </a:pPr>
            <a:fld id="{0E69D59E-1D01-4EEE-B3D9-B58B22203E8C}" type="slidenum">
              <a:rPr lang="en-US" smtClean="0">
                <a:solidFill>
                  <a:prstClr val="black"/>
                </a:solidFill>
              </a:rPr>
              <a:pPr>
                <a:defRPr/>
              </a:pPr>
              <a:t>8</a:t>
            </a:fld>
            <a:endParaRPr lang="en-US">
              <a:solidFill>
                <a:prstClr val="black"/>
              </a:solidFill>
            </a:endParaRPr>
          </a:p>
        </p:txBody>
      </p:sp>
    </p:spTree>
    <p:extLst>
      <p:ext uri="{BB962C8B-B14F-4D97-AF65-F5344CB8AC3E}">
        <p14:creationId xmlns:p14="http://schemas.microsoft.com/office/powerpoint/2010/main" val="40742538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8500"/>
            <a:ext cx="6207125" cy="3490913"/>
          </a:xfrm>
        </p:spPr>
      </p:sp>
      <p:sp>
        <p:nvSpPr>
          <p:cNvPr id="3" name="Notes Placeholder 2"/>
          <p:cNvSpPr>
            <a:spLocks noGrp="1"/>
          </p:cNvSpPr>
          <p:nvPr>
            <p:ph type="body" idx="1"/>
          </p:nvPr>
        </p:nvSpPr>
        <p:spPr/>
        <p:txBody>
          <a:bodyPr/>
          <a:lstStyle/>
          <a:p>
            <a:r>
              <a:rPr lang="en-US" dirty="0" smtClean="0"/>
              <a:t>BDC and BLDC gate drivers should integrate diagnostic circuits to detect circuit continuity faults such as open and short circuits. These circuits will prevent the MOSFETs from turning on in the presence of faults, thus protecting the control module from damage.</a:t>
            </a:r>
          </a:p>
          <a:p>
            <a:r>
              <a:rPr lang="en-US" dirty="0" smtClean="0"/>
              <a:t> </a:t>
            </a:r>
          </a:p>
          <a:p>
            <a:r>
              <a:rPr lang="en-US" dirty="0" smtClean="0"/>
              <a:t>In addition to integration, products that offer failure-mode distribution and pin failure-mode analysis information can help you design a control module in compliance with the International Organization for Standardization 26262 automotive functional safety standard.</a:t>
            </a:r>
          </a:p>
        </p:txBody>
      </p:sp>
      <p:sp>
        <p:nvSpPr>
          <p:cNvPr id="4" name="Slide Number Placeholder 3"/>
          <p:cNvSpPr>
            <a:spLocks noGrp="1"/>
          </p:cNvSpPr>
          <p:nvPr>
            <p:ph type="sldNum" sz="quarter" idx="10"/>
          </p:nvPr>
        </p:nvSpPr>
        <p:spPr/>
        <p:txBody>
          <a:bodyPr/>
          <a:lstStyle/>
          <a:p>
            <a:pPr>
              <a:defRPr/>
            </a:pPr>
            <a:fld id="{0E69D59E-1D01-4EEE-B3D9-B58B22203E8C}" type="slidenum">
              <a:rPr lang="en-US" smtClean="0">
                <a:solidFill>
                  <a:prstClr val="black"/>
                </a:solidFill>
              </a:rPr>
              <a:pPr>
                <a:defRPr/>
              </a:pPr>
              <a:t>9</a:t>
            </a:fld>
            <a:endParaRPr lang="en-US">
              <a:solidFill>
                <a:prstClr val="black"/>
              </a:solidFill>
            </a:endParaRPr>
          </a:p>
        </p:txBody>
      </p:sp>
    </p:spTree>
    <p:extLst>
      <p:ext uri="{BB962C8B-B14F-4D97-AF65-F5344CB8AC3E}">
        <p14:creationId xmlns:p14="http://schemas.microsoft.com/office/powerpoint/2010/main" val="407425389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3" name="Picture 2" descr="A picture containing outdoor, snow, water, man&#10;&#10;Description automatically generated">
            <a:extLst>
              <a:ext uri="{FF2B5EF4-FFF2-40B4-BE49-F238E27FC236}">
                <a16:creationId xmlns="" xmlns:a16="http://schemas.microsoft.com/office/drawing/2014/main" id="{1FD38AF3-165D-4F87-9B39-5C90872E98F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3074" name="Rectangle 2"/>
          <p:cNvSpPr>
            <a:spLocks noGrp="1" noChangeArrowheads="1"/>
          </p:cNvSpPr>
          <p:nvPr>
            <p:ph type="ctrTitle"/>
          </p:nvPr>
        </p:nvSpPr>
        <p:spPr>
          <a:xfrm>
            <a:off x="342900" y="1457332"/>
            <a:ext cx="8458200" cy="1102519"/>
          </a:xfrm>
        </p:spPr>
        <p:txBody>
          <a:bodyPr/>
          <a:lstStyle>
            <a:lvl1pPr>
              <a:defRPr sz="3333">
                <a:solidFill>
                  <a:schemeClr val="tx2"/>
                </a:solidFill>
              </a:defRPr>
            </a:lvl1pPr>
          </a:lstStyle>
          <a:p>
            <a:r>
              <a:rPr lang="en-US" dirty="0"/>
              <a:t>Click to edit Master title style</a:t>
            </a:r>
          </a:p>
        </p:txBody>
      </p:sp>
      <p:sp>
        <p:nvSpPr>
          <p:cNvPr id="3075" name="Rectangle 3"/>
          <p:cNvSpPr>
            <a:spLocks noGrp="1" noChangeArrowheads="1"/>
          </p:cNvSpPr>
          <p:nvPr>
            <p:ph type="subTitle" idx="1"/>
          </p:nvPr>
        </p:nvSpPr>
        <p:spPr>
          <a:xfrm>
            <a:off x="342900" y="2774158"/>
            <a:ext cx="8458200" cy="1114425"/>
          </a:xfrm>
          <a:ln/>
        </p:spPr>
        <p:txBody>
          <a:bodyPr/>
          <a:lstStyle>
            <a:lvl1pPr marL="0" indent="0">
              <a:buFontTx/>
              <a:buNone/>
              <a:defRPr b="1"/>
            </a:lvl1pPr>
          </a:lstStyle>
          <a:p>
            <a:r>
              <a:rPr lang="en-US"/>
              <a:t>Click to edit Master subtitle style</a:t>
            </a:r>
          </a:p>
        </p:txBody>
      </p:sp>
      <p:sp>
        <p:nvSpPr>
          <p:cNvPr id="9" name="Rectangle 24"/>
          <p:cNvSpPr>
            <a:spLocks noGrp="1" noChangeArrowheads="1"/>
          </p:cNvSpPr>
          <p:nvPr>
            <p:ph type="sldNum" sz="quarter" idx="10"/>
          </p:nvPr>
        </p:nvSpPr>
        <p:spPr>
          <a:xfrm>
            <a:off x="6642100" y="4529137"/>
            <a:ext cx="2133600" cy="154782"/>
          </a:xfrm>
        </p:spPr>
        <p:txBody>
          <a:bodyPr/>
          <a:lstStyle>
            <a:lvl1pPr>
              <a:defRPr/>
            </a:lvl1pPr>
          </a:lstStyle>
          <a:p>
            <a:pPr>
              <a:defRPr/>
            </a:pPr>
            <a:fld id="{7355571E-02C7-4909-A943-092A83DD3418}" type="slidenum">
              <a:rPr lang="en-US">
                <a:solidFill>
                  <a:srgbClr val="000000"/>
                </a:solidFill>
              </a:rPr>
              <a:pPr>
                <a:defRPr/>
              </a:pPr>
              <a:t>‹#›</a:t>
            </a:fld>
            <a:endParaRPr lang="en-US">
              <a:solidFill>
                <a:srgbClr val="000000"/>
              </a:solidFill>
            </a:endParaRPr>
          </a:p>
        </p:txBody>
      </p:sp>
      <p:grpSp>
        <p:nvGrpSpPr>
          <p:cNvPr id="16" name="Group 15"/>
          <p:cNvGrpSpPr/>
          <p:nvPr userDrawn="1"/>
        </p:nvGrpSpPr>
        <p:grpSpPr>
          <a:xfrm>
            <a:off x="1" y="4706938"/>
            <a:ext cx="8826500" cy="388620"/>
            <a:chOff x="0" y="6321425"/>
            <a:chExt cx="10591800" cy="466344"/>
          </a:xfrm>
        </p:grpSpPr>
        <p:sp>
          <p:nvSpPr>
            <p:cNvPr id="17" name="Rectangle 16"/>
            <p:cNvSpPr/>
            <p:nvPr userDrawn="1"/>
          </p:nvSpPr>
          <p:spPr>
            <a:xfrm>
              <a:off x="0" y="6321425"/>
              <a:ext cx="10591800" cy="466344"/>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53" fontAlgn="base">
                <a:spcBef>
                  <a:spcPct val="0"/>
                </a:spcBef>
                <a:spcAft>
                  <a:spcPct val="0"/>
                </a:spcAft>
              </a:pPr>
              <a:endParaRPr lang="en-US" sz="1527">
                <a:solidFill>
                  <a:srgbClr val="FFFFFF"/>
                </a:solidFill>
              </a:endParaRPr>
            </a:p>
          </p:txBody>
        </p:sp>
        <p:pic>
          <p:nvPicPr>
            <p:cNvPr id="18" name="Picture 27" descr="ti_logo_powerpoint_1_line.png"/>
            <p:cNvPicPr>
              <a:picLocks noChangeAspect="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8593138" y="6440488"/>
              <a:ext cx="1874837" cy="231775"/>
            </a:xfrm>
            <a:prstGeom prst="rect">
              <a:avLst/>
            </a:prstGeom>
            <a:noFill/>
            <a:ln w="9525">
              <a:noFill/>
              <a:miter lim="800000"/>
              <a:headEnd/>
              <a:tailEnd/>
            </a:ln>
          </p:spPr>
        </p:pic>
      </p:grpSp>
    </p:spTree>
    <p:extLst>
      <p:ext uri="{BB962C8B-B14F-4D97-AF65-F5344CB8AC3E}">
        <p14:creationId xmlns:p14="http://schemas.microsoft.com/office/powerpoint/2010/main" val="3485115074"/>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3_Title Slide">
    <p:spTree>
      <p:nvGrpSpPr>
        <p:cNvPr id="1" name=""/>
        <p:cNvGrpSpPr/>
        <p:nvPr/>
      </p:nvGrpSpPr>
      <p:grpSpPr>
        <a:xfrm>
          <a:off x="0" y="0"/>
          <a:ext cx="0" cy="0"/>
          <a:chOff x="0" y="0"/>
          <a:chExt cx="0" cy="0"/>
        </a:xfrm>
      </p:grpSpPr>
      <p:pic>
        <p:nvPicPr>
          <p:cNvPr id="18" name="Picture 17" descr="selected_powerpoint_bg_1_grey1280x720.jp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10298"/>
            <a:ext cx="9144000" cy="5143500"/>
          </a:xfrm>
          <a:prstGeom prst="rect">
            <a:avLst/>
          </a:prstGeom>
        </p:spPr>
      </p:pic>
      <p:sp>
        <p:nvSpPr>
          <p:cNvPr id="3074" name="Rectangle 2"/>
          <p:cNvSpPr>
            <a:spLocks noGrp="1" noChangeArrowheads="1"/>
          </p:cNvSpPr>
          <p:nvPr>
            <p:ph type="ctrTitle"/>
          </p:nvPr>
        </p:nvSpPr>
        <p:spPr>
          <a:xfrm>
            <a:off x="342900" y="1457332"/>
            <a:ext cx="8458200" cy="1102519"/>
          </a:xfrm>
        </p:spPr>
        <p:txBody>
          <a:bodyPr/>
          <a:lstStyle>
            <a:lvl1pPr>
              <a:defRPr sz="3333">
                <a:solidFill>
                  <a:schemeClr val="tx2"/>
                </a:solidFill>
              </a:defRPr>
            </a:lvl1pPr>
          </a:lstStyle>
          <a:p>
            <a:r>
              <a:rPr lang="en-US" dirty="0"/>
              <a:t>Click to edit Master title style</a:t>
            </a:r>
          </a:p>
        </p:txBody>
      </p:sp>
      <p:sp>
        <p:nvSpPr>
          <p:cNvPr id="3075" name="Rectangle 3"/>
          <p:cNvSpPr>
            <a:spLocks noGrp="1" noChangeArrowheads="1"/>
          </p:cNvSpPr>
          <p:nvPr>
            <p:ph type="subTitle" idx="1"/>
          </p:nvPr>
        </p:nvSpPr>
        <p:spPr>
          <a:xfrm>
            <a:off x="342900" y="2774158"/>
            <a:ext cx="8458200" cy="1114425"/>
          </a:xfrm>
          <a:ln/>
        </p:spPr>
        <p:txBody>
          <a:bodyPr/>
          <a:lstStyle>
            <a:lvl1pPr marL="0" indent="0">
              <a:buFontTx/>
              <a:buNone/>
              <a:defRPr b="1"/>
            </a:lvl1pPr>
          </a:lstStyle>
          <a:p>
            <a:r>
              <a:rPr lang="en-US"/>
              <a:t>Click to edit Master subtitle style</a:t>
            </a:r>
          </a:p>
        </p:txBody>
      </p:sp>
      <p:sp>
        <p:nvSpPr>
          <p:cNvPr id="7" name="Rectangle 24"/>
          <p:cNvSpPr>
            <a:spLocks noGrp="1" noChangeArrowheads="1"/>
          </p:cNvSpPr>
          <p:nvPr>
            <p:ph type="sldNum" sz="quarter" idx="10"/>
          </p:nvPr>
        </p:nvSpPr>
        <p:spPr>
          <a:xfrm>
            <a:off x="6642100" y="4529137"/>
            <a:ext cx="2133600" cy="154782"/>
          </a:xfrm>
        </p:spPr>
        <p:txBody>
          <a:bodyPr/>
          <a:lstStyle>
            <a:lvl1pPr>
              <a:defRPr/>
            </a:lvl1pPr>
          </a:lstStyle>
          <a:p>
            <a:pPr>
              <a:defRPr/>
            </a:pPr>
            <a:fld id="{3C7E7816-A48B-4805-9A47-CE865F4F101F}" type="slidenum">
              <a:rPr lang="en-US">
                <a:solidFill>
                  <a:srgbClr val="000000"/>
                </a:solidFill>
              </a:rPr>
              <a:pPr>
                <a:defRPr/>
              </a:pPr>
              <a:t>‹#›</a:t>
            </a:fld>
            <a:endParaRPr lang="en-US">
              <a:solidFill>
                <a:srgbClr val="000000"/>
              </a:solidFill>
            </a:endParaRPr>
          </a:p>
        </p:txBody>
      </p:sp>
      <p:grpSp>
        <p:nvGrpSpPr>
          <p:cNvPr id="20" name="Group 19"/>
          <p:cNvGrpSpPr/>
          <p:nvPr userDrawn="1"/>
        </p:nvGrpSpPr>
        <p:grpSpPr>
          <a:xfrm>
            <a:off x="1" y="4706938"/>
            <a:ext cx="8826500" cy="388620"/>
            <a:chOff x="0" y="6321425"/>
            <a:chExt cx="10591800" cy="466344"/>
          </a:xfrm>
        </p:grpSpPr>
        <p:sp>
          <p:nvSpPr>
            <p:cNvPr id="21" name="Rectangle 20"/>
            <p:cNvSpPr/>
            <p:nvPr userDrawn="1"/>
          </p:nvSpPr>
          <p:spPr>
            <a:xfrm>
              <a:off x="0" y="6321425"/>
              <a:ext cx="10591800" cy="466344"/>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53" fontAlgn="base">
                <a:spcBef>
                  <a:spcPct val="0"/>
                </a:spcBef>
                <a:spcAft>
                  <a:spcPct val="0"/>
                </a:spcAft>
              </a:pPr>
              <a:endParaRPr lang="en-US" sz="1527">
                <a:solidFill>
                  <a:srgbClr val="FFFFFF"/>
                </a:solidFill>
              </a:endParaRPr>
            </a:p>
          </p:txBody>
        </p:sp>
        <p:pic>
          <p:nvPicPr>
            <p:cNvPr id="22" name="Picture 27" descr="ti_logo_powerpoint_1_line.png"/>
            <p:cNvPicPr>
              <a:picLocks noChangeAspect="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8593138" y="6440488"/>
              <a:ext cx="1874837" cy="231775"/>
            </a:xfrm>
            <a:prstGeom prst="rect">
              <a:avLst/>
            </a:prstGeom>
            <a:noFill/>
            <a:ln w="9525">
              <a:noFill/>
              <a:miter lim="800000"/>
              <a:headEnd/>
              <a:tailEnd/>
            </a:ln>
          </p:spPr>
        </p:pic>
      </p:grpSp>
    </p:spTree>
    <p:extLst>
      <p:ext uri="{BB962C8B-B14F-4D97-AF65-F5344CB8AC3E}">
        <p14:creationId xmlns:p14="http://schemas.microsoft.com/office/powerpoint/2010/main" val="9808562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7"/>
            <a:ext cx="7772400" cy="1021557"/>
          </a:xfrm>
        </p:spPr>
        <p:txBody>
          <a:bodyPr anchor="t"/>
          <a:lstStyle>
            <a:lvl1pPr algn="l">
              <a:defRPr sz="3333" b="1" cap="all">
                <a:solidFill>
                  <a:schemeClr val="tx2"/>
                </a:solidFill>
              </a:defRPr>
            </a:lvl1pPr>
          </a:lstStyle>
          <a:p>
            <a:r>
              <a:rPr lang="en-US" dirty="0"/>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1667"/>
            </a:lvl1pPr>
            <a:lvl2pPr marL="380835" indent="0">
              <a:buNone/>
              <a:defRPr sz="1500"/>
            </a:lvl2pPr>
            <a:lvl3pPr marL="761670" indent="0">
              <a:buNone/>
              <a:defRPr sz="1333"/>
            </a:lvl3pPr>
            <a:lvl4pPr marL="1142503" indent="0">
              <a:buNone/>
              <a:defRPr sz="1167"/>
            </a:lvl4pPr>
            <a:lvl5pPr marL="1523332" indent="0">
              <a:buNone/>
              <a:defRPr sz="1167"/>
            </a:lvl5pPr>
            <a:lvl6pPr marL="1904163" indent="0">
              <a:buNone/>
              <a:defRPr sz="1167"/>
            </a:lvl6pPr>
            <a:lvl7pPr marL="2284998" indent="0">
              <a:buNone/>
              <a:defRPr sz="1167"/>
            </a:lvl7pPr>
            <a:lvl8pPr marL="2665827" indent="0">
              <a:buNone/>
              <a:defRPr sz="1167"/>
            </a:lvl8pPr>
            <a:lvl9pPr marL="3046660" indent="0">
              <a:buNone/>
              <a:defRPr sz="1167"/>
            </a:lvl9pPr>
          </a:lstStyle>
          <a:p>
            <a:pPr lvl="0"/>
            <a:r>
              <a:rPr lang="en-US"/>
              <a:t>Click to edit Master text styles</a:t>
            </a:r>
          </a:p>
        </p:txBody>
      </p:sp>
      <p:sp>
        <p:nvSpPr>
          <p:cNvPr id="4" name="Rectangle 6"/>
          <p:cNvSpPr>
            <a:spLocks noGrp="1" noChangeArrowheads="1"/>
          </p:cNvSpPr>
          <p:nvPr>
            <p:ph type="sldNum" sz="quarter" idx="10"/>
          </p:nvPr>
        </p:nvSpPr>
        <p:spPr>
          <a:xfrm>
            <a:off x="6638925" y="4537472"/>
            <a:ext cx="2133600" cy="154782"/>
          </a:xfrm>
          <a:ln/>
        </p:spPr>
        <p:txBody>
          <a:bodyPr/>
          <a:lstStyle>
            <a:lvl1pPr>
              <a:defRPr/>
            </a:lvl1pPr>
          </a:lstStyle>
          <a:p>
            <a:pPr>
              <a:defRPr/>
            </a:pPr>
            <a:fld id="{4E6118DC-F0C3-4C61-9EEA-2C495CD0458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3780424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a:t>Click to edit Master title style</a:t>
            </a:r>
          </a:p>
        </p:txBody>
      </p:sp>
      <p:sp>
        <p:nvSpPr>
          <p:cNvPr id="3" name="Content Placeholder 2"/>
          <p:cNvSpPr>
            <a:spLocks noGrp="1"/>
          </p:cNvSpPr>
          <p:nvPr>
            <p:ph sz="half" idx="1"/>
          </p:nvPr>
        </p:nvSpPr>
        <p:spPr>
          <a:xfrm>
            <a:off x="333375" y="889398"/>
            <a:ext cx="4157663" cy="3519488"/>
          </a:xfrm>
          <a:noFill/>
          <a:ln w="9525" algn="ctr">
            <a:noFill/>
            <a:miter lim="800000"/>
            <a:headEnd/>
            <a:tailEnd/>
          </a:ln>
        </p:spPr>
        <p:txBody>
          <a:bodyPr vert="horz" wrap="square" lIns="91409" tIns="45706" rIns="91409" bIns="45706" numCol="1" anchor="t" anchorCtr="0" compatLnSpc="1">
            <a:prstTxWarp prst="textNoShape">
              <a:avLst/>
            </a:prstTxWarp>
          </a:bodyPr>
          <a:lstStyle>
            <a:lvl1pPr algn="l" rtl="0" eaLnBrk="0" fontAlgn="base" hangingPunct="0">
              <a:spcAft>
                <a:spcPct val="0"/>
              </a:spcAft>
              <a:defRPr lang="en-US" sz="1667" smtClean="0">
                <a:solidFill>
                  <a:schemeClr val="tx1"/>
                </a:solidFill>
                <a:latin typeface="+mn-lt"/>
                <a:ea typeface="+mn-ea"/>
                <a:cs typeface="+mn-cs"/>
              </a:defRPr>
            </a:lvl1pPr>
            <a:lvl2pPr algn="l" rtl="0" eaLnBrk="0" fontAlgn="base" hangingPunct="0">
              <a:spcAft>
                <a:spcPct val="0"/>
              </a:spcAft>
              <a:defRPr lang="en-US" sz="1500" smtClean="0">
                <a:solidFill>
                  <a:schemeClr val="tx1"/>
                </a:solidFill>
                <a:latin typeface="+mn-lt"/>
                <a:ea typeface="+mn-ea"/>
                <a:cs typeface="+mn-cs"/>
              </a:defRPr>
            </a:lvl2pPr>
            <a:lvl3pPr algn="l" rtl="0" eaLnBrk="0" fontAlgn="base" hangingPunct="0">
              <a:spcAft>
                <a:spcPct val="0"/>
              </a:spcAft>
              <a:defRPr lang="en-US" sz="1500" smtClean="0">
                <a:solidFill>
                  <a:schemeClr val="tx1"/>
                </a:solidFill>
                <a:latin typeface="+mn-lt"/>
                <a:ea typeface="+mn-ea"/>
                <a:cs typeface="+mn-cs"/>
              </a:defRPr>
            </a:lvl3pPr>
            <a:lvl4pPr algn="l" rtl="0" eaLnBrk="0" fontAlgn="base" hangingPunct="0">
              <a:spcAft>
                <a:spcPct val="0"/>
              </a:spcAft>
              <a:defRPr lang="en-US" sz="1500" smtClean="0">
                <a:solidFill>
                  <a:schemeClr val="tx1"/>
                </a:solidFill>
                <a:latin typeface="+mn-lt"/>
                <a:ea typeface="+mn-ea"/>
                <a:cs typeface="+mn-cs"/>
              </a:defRPr>
            </a:lvl4pPr>
            <a:lvl5pPr algn="l" rtl="0" eaLnBrk="0" fontAlgn="base" hangingPunct="0">
              <a:spcAft>
                <a:spcPct val="0"/>
              </a:spcAft>
              <a:defRPr lang="en-US" sz="1667">
                <a:solidFill>
                  <a:schemeClr val="tx1"/>
                </a:solidFill>
                <a:latin typeface="+mn-lt"/>
                <a:ea typeface="+mn-ea"/>
                <a:cs typeface="+mn-cs"/>
              </a:defRPr>
            </a:lvl5pPr>
            <a:lvl6pPr>
              <a:defRPr sz="1500"/>
            </a:lvl6pPr>
            <a:lvl7pPr>
              <a:defRPr sz="1500"/>
            </a:lvl7pPr>
            <a:lvl8pPr>
              <a:defRPr sz="1500"/>
            </a:lvl8pPr>
            <a:lvl9pPr>
              <a:defRPr sz="15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3438" y="889398"/>
            <a:ext cx="4157662" cy="3519488"/>
          </a:xfrm>
          <a:noFill/>
          <a:ln w="9525" algn="ctr">
            <a:noFill/>
            <a:miter lim="800000"/>
            <a:headEnd/>
            <a:tailEnd/>
          </a:ln>
        </p:spPr>
        <p:txBody>
          <a:bodyPr vert="horz" wrap="square" lIns="91409" tIns="45706" rIns="91409" bIns="45706" numCol="1" anchor="t" anchorCtr="0" compatLnSpc="1">
            <a:prstTxWarp prst="textNoShape">
              <a:avLst/>
            </a:prstTxWarp>
          </a:bodyPr>
          <a:lstStyle>
            <a:lvl1pPr algn="l" rtl="0" eaLnBrk="0" fontAlgn="base" hangingPunct="0">
              <a:spcAft>
                <a:spcPct val="0"/>
              </a:spcAft>
              <a:defRPr lang="en-US" sz="1667" smtClean="0">
                <a:solidFill>
                  <a:schemeClr val="tx1"/>
                </a:solidFill>
                <a:latin typeface="+mn-lt"/>
                <a:ea typeface="+mn-ea"/>
                <a:cs typeface="+mn-cs"/>
              </a:defRPr>
            </a:lvl1pPr>
            <a:lvl2pPr algn="l" rtl="0" eaLnBrk="0" fontAlgn="base" hangingPunct="0">
              <a:spcAft>
                <a:spcPct val="0"/>
              </a:spcAft>
              <a:defRPr lang="en-US" sz="1500" smtClean="0">
                <a:solidFill>
                  <a:schemeClr val="tx1"/>
                </a:solidFill>
                <a:latin typeface="+mn-lt"/>
                <a:ea typeface="+mn-ea"/>
                <a:cs typeface="+mn-cs"/>
              </a:defRPr>
            </a:lvl2pPr>
            <a:lvl3pPr algn="l" rtl="0" eaLnBrk="0" fontAlgn="base" hangingPunct="0">
              <a:spcAft>
                <a:spcPct val="0"/>
              </a:spcAft>
              <a:defRPr lang="en-US" sz="1500" smtClean="0">
                <a:solidFill>
                  <a:schemeClr val="tx1"/>
                </a:solidFill>
                <a:latin typeface="+mn-lt"/>
                <a:ea typeface="+mn-ea"/>
                <a:cs typeface="+mn-cs"/>
              </a:defRPr>
            </a:lvl3pPr>
            <a:lvl4pPr algn="l" rtl="0" eaLnBrk="0" fontAlgn="base" hangingPunct="0">
              <a:spcAft>
                <a:spcPct val="0"/>
              </a:spcAft>
              <a:defRPr lang="en-US" sz="1500" smtClean="0">
                <a:solidFill>
                  <a:schemeClr val="tx1"/>
                </a:solidFill>
                <a:latin typeface="+mn-lt"/>
                <a:ea typeface="+mn-ea"/>
                <a:cs typeface="+mn-cs"/>
              </a:defRPr>
            </a:lvl4pPr>
            <a:lvl5pPr algn="l" rtl="0" eaLnBrk="0" fontAlgn="base" hangingPunct="0">
              <a:spcAft>
                <a:spcPct val="0"/>
              </a:spcAft>
              <a:defRPr lang="en-US" sz="1500">
                <a:solidFill>
                  <a:schemeClr val="tx1"/>
                </a:solidFill>
                <a:latin typeface="+mn-lt"/>
                <a:ea typeface="+mn-ea"/>
                <a:cs typeface="+mn-cs"/>
              </a:defRPr>
            </a:lvl5pPr>
            <a:lvl6pPr>
              <a:defRPr sz="1500"/>
            </a:lvl6pPr>
            <a:lvl7pPr>
              <a:defRPr sz="1500"/>
            </a:lvl7pPr>
            <a:lvl8pPr>
              <a:defRPr sz="1500"/>
            </a:lvl8pPr>
            <a:lvl9pPr>
              <a:defRPr sz="15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B53548F6-AAA9-4A8D-A869-511B3DFE325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7993014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8"/>
            <a:ext cx="8229600" cy="857250"/>
          </a:xfrm>
        </p:spPr>
        <p:txBody>
          <a:bodyPr/>
          <a:lstStyle>
            <a:lvl1pPr>
              <a:defRPr>
                <a:solidFill>
                  <a:schemeClr val="tx2"/>
                </a:solidFill>
              </a:defRPr>
            </a:lvl1pPr>
          </a:lstStyle>
          <a:p>
            <a:r>
              <a:rPr lang="en-US" dirty="0"/>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000" b="1"/>
            </a:lvl1pPr>
            <a:lvl2pPr marL="380835" indent="0">
              <a:buNone/>
              <a:defRPr sz="1667" b="1"/>
            </a:lvl2pPr>
            <a:lvl3pPr marL="761670" indent="0">
              <a:buNone/>
              <a:defRPr sz="1500" b="1"/>
            </a:lvl3pPr>
            <a:lvl4pPr marL="1142503" indent="0">
              <a:buNone/>
              <a:defRPr sz="1333" b="1"/>
            </a:lvl4pPr>
            <a:lvl5pPr marL="1523332" indent="0">
              <a:buNone/>
              <a:defRPr sz="1333" b="1"/>
            </a:lvl5pPr>
            <a:lvl6pPr marL="1904163" indent="0">
              <a:buNone/>
              <a:defRPr sz="1333" b="1"/>
            </a:lvl6pPr>
            <a:lvl7pPr marL="2284998" indent="0">
              <a:buNone/>
              <a:defRPr sz="1333" b="1"/>
            </a:lvl7pPr>
            <a:lvl8pPr marL="2665827" indent="0">
              <a:buNone/>
              <a:defRPr sz="1333" b="1"/>
            </a:lvl8pPr>
            <a:lvl9pPr marL="3046660" indent="0">
              <a:buNone/>
              <a:defRPr sz="1333" b="1"/>
            </a:lvl9pPr>
          </a:lstStyle>
          <a:p>
            <a:pPr lvl="0"/>
            <a:r>
              <a:rPr lang="en-US"/>
              <a:t>Click to edit Master text styles</a:t>
            </a:r>
          </a:p>
        </p:txBody>
      </p:sp>
      <p:sp>
        <p:nvSpPr>
          <p:cNvPr id="4" name="Content Placeholder 3"/>
          <p:cNvSpPr>
            <a:spLocks noGrp="1"/>
          </p:cNvSpPr>
          <p:nvPr>
            <p:ph sz="half" idx="2"/>
          </p:nvPr>
        </p:nvSpPr>
        <p:spPr>
          <a:xfrm>
            <a:off x="457200" y="1631157"/>
            <a:ext cx="4040188" cy="2963466"/>
          </a:xfrm>
          <a:noFill/>
          <a:ln w="9525" algn="ctr">
            <a:noFill/>
            <a:miter lim="800000"/>
            <a:headEnd/>
            <a:tailEnd/>
          </a:ln>
        </p:spPr>
        <p:txBody>
          <a:bodyPr vert="horz" wrap="square" lIns="91409" tIns="45706" rIns="91409" bIns="45706" numCol="1" anchor="t" anchorCtr="0" compatLnSpc="1">
            <a:prstTxWarp prst="textNoShape">
              <a:avLst/>
            </a:prstTxWarp>
          </a:bodyPr>
          <a:lstStyle>
            <a:lvl1pPr algn="l" rtl="0" eaLnBrk="0" fontAlgn="base" hangingPunct="0">
              <a:spcAft>
                <a:spcPct val="0"/>
              </a:spcAft>
              <a:defRPr lang="en-US" sz="1667" smtClean="0">
                <a:solidFill>
                  <a:schemeClr val="tx1"/>
                </a:solidFill>
                <a:latin typeface="+mn-lt"/>
                <a:ea typeface="+mn-ea"/>
                <a:cs typeface="+mn-cs"/>
              </a:defRPr>
            </a:lvl1pPr>
            <a:lvl2pPr algn="l" rtl="0" eaLnBrk="0" fontAlgn="base" hangingPunct="0">
              <a:spcAft>
                <a:spcPct val="0"/>
              </a:spcAft>
              <a:defRPr lang="en-US" sz="1667" smtClean="0">
                <a:solidFill>
                  <a:schemeClr val="tx1"/>
                </a:solidFill>
                <a:latin typeface="+mn-lt"/>
                <a:ea typeface="+mn-ea"/>
                <a:cs typeface="+mn-cs"/>
              </a:defRPr>
            </a:lvl2pPr>
            <a:lvl3pPr algn="l" rtl="0" eaLnBrk="0" fontAlgn="base" hangingPunct="0">
              <a:spcAft>
                <a:spcPct val="0"/>
              </a:spcAft>
              <a:defRPr lang="en-US" sz="1667" smtClean="0">
                <a:solidFill>
                  <a:schemeClr val="tx1"/>
                </a:solidFill>
                <a:latin typeface="+mn-lt"/>
                <a:ea typeface="+mn-ea"/>
                <a:cs typeface="+mn-cs"/>
              </a:defRPr>
            </a:lvl3pPr>
            <a:lvl4pPr algn="l" rtl="0" eaLnBrk="0" fontAlgn="base" hangingPunct="0">
              <a:spcAft>
                <a:spcPct val="0"/>
              </a:spcAft>
              <a:defRPr lang="en-US" sz="1667" smtClean="0">
                <a:solidFill>
                  <a:schemeClr val="tx1"/>
                </a:solidFill>
                <a:latin typeface="+mn-lt"/>
                <a:ea typeface="+mn-ea"/>
                <a:cs typeface="+mn-cs"/>
              </a:defRPr>
            </a:lvl4pPr>
            <a:lvl5pPr algn="l" rtl="0" eaLnBrk="0" fontAlgn="base" hangingPunct="0">
              <a:spcAft>
                <a:spcPct val="0"/>
              </a:spcAft>
              <a:defRPr lang="en-US" sz="1667">
                <a:solidFill>
                  <a:schemeClr val="tx1"/>
                </a:solidFill>
                <a:latin typeface="+mn-lt"/>
                <a:ea typeface="+mn-ea"/>
                <a:cs typeface="+mn-cs"/>
              </a:defRPr>
            </a:lvl5pPr>
            <a:lvl6pPr>
              <a:defRPr sz="1333"/>
            </a:lvl6pPr>
            <a:lvl7pPr>
              <a:defRPr sz="1333"/>
            </a:lvl7pPr>
            <a:lvl8pPr>
              <a:defRPr sz="1333"/>
            </a:lvl8pPr>
            <a:lvl9pPr>
              <a:defRPr sz="13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8" y="1151335"/>
            <a:ext cx="4041775" cy="479822"/>
          </a:xfrm>
        </p:spPr>
        <p:txBody>
          <a:bodyPr anchor="b"/>
          <a:lstStyle>
            <a:lvl1pPr marL="0" indent="0">
              <a:buNone/>
              <a:defRPr sz="2000" b="1"/>
            </a:lvl1pPr>
            <a:lvl2pPr marL="380835" indent="0">
              <a:buNone/>
              <a:defRPr sz="1667" b="1"/>
            </a:lvl2pPr>
            <a:lvl3pPr marL="761670" indent="0">
              <a:buNone/>
              <a:defRPr sz="1500" b="1"/>
            </a:lvl3pPr>
            <a:lvl4pPr marL="1142503" indent="0">
              <a:buNone/>
              <a:defRPr sz="1333" b="1"/>
            </a:lvl4pPr>
            <a:lvl5pPr marL="1523332" indent="0">
              <a:buNone/>
              <a:defRPr sz="1333" b="1"/>
            </a:lvl5pPr>
            <a:lvl6pPr marL="1904163" indent="0">
              <a:buNone/>
              <a:defRPr sz="1333" b="1"/>
            </a:lvl6pPr>
            <a:lvl7pPr marL="2284998" indent="0">
              <a:buNone/>
              <a:defRPr sz="1333" b="1"/>
            </a:lvl7pPr>
            <a:lvl8pPr marL="2665827" indent="0">
              <a:buNone/>
              <a:defRPr sz="1333" b="1"/>
            </a:lvl8pPr>
            <a:lvl9pPr marL="3046660" indent="0">
              <a:buNone/>
              <a:defRPr sz="1333" b="1"/>
            </a:lvl9pPr>
          </a:lstStyle>
          <a:p>
            <a:pPr lvl="0"/>
            <a:r>
              <a:rPr lang="en-US"/>
              <a:t>Click to edit Master text styles</a:t>
            </a:r>
          </a:p>
        </p:txBody>
      </p:sp>
      <p:sp>
        <p:nvSpPr>
          <p:cNvPr id="6" name="Content Placeholder 5"/>
          <p:cNvSpPr>
            <a:spLocks noGrp="1"/>
          </p:cNvSpPr>
          <p:nvPr>
            <p:ph sz="quarter" idx="4"/>
          </p:nvPr>
        </p:nvSpPr>
        <p:spPr>
          <a:xfrm>
            <a:off x="4645028" y="1631157"/>
            <a:ext cx="4041775" cy="2963466"/>
          </a:xfrm>
          <a:noFill/>
          <a:ln w="9525" algn="ctr">
            <a:noFill/>
            <a:miter lim="800000"/>
            <a:headEnd/>
            <a:tailEnd/>
          </a:ln>
        </p:spPr>
        <p:txBody>
          <a:bodyPr vert="horz" wrap="square" lIns="91409" tIns="45706" rIns="91409" bIns="45706" numCol="1" anchor="t" anchorCtr="0" compatLnSpc="1">
            <a:prstTxWarp prst="textNoShape">
              <a:avLst/>
            </a:prstTxWarp>
          </a:bodyPr>
          <a:lstStyle>
            <a:lvl1pPr algn="l" rtl="0" eaLnBrk="0" fontAlgn="base" hangingPunct="0">
              <a:spcAft>
                <a:spcPct val="0"/>
              </a:spcAft>
              <a:defRPr lang="en-US" sz="1667" smtClean="0">
                <a:solidFill>
                  <a:schemeClr val="tx1"/>
                </a:solidFill>
                <a:latin typeface="+mn-lt"/>
                <a:ea typeface="+mn-ea"/>
                <a:cs typeface="+mn-cs"/>
              </a:defRPr>
            </a:lvl1pPr>
            <a:lvl2pPr algn="l" rtl="0" eaLnBrk="0" fontAlgn="base" hangingPunct="0">
              <a:spcAft>
                <a:spcPct val="0"/>
              </a:spcAft>
              <a:defRPr lang="en-US" sz="1667" smtClean="0">
                <a:solidFill>
                  <a:schemeClr val="tx1"/>
                </a:solidFill>
                <a:latin typeface="+mn-lt"/>
                <a:ea typeface="+mn-ea"/>
                <a:cs typeface="+mn-cs"/>
              </a:defRPr>
            </a:lvl2pPr>
            <a:lvl3pPr algn="l" rtl="0" eaLnBrk="0" fontAlgn="base" hangingPunct="0">
              <a:spcAft>
                <a:spcPct val="0"/>
              </a:spcAft>
              <a:defRPr lang="en-US" sz="1667" smtClean="0">
                <a:solidFill>
                  <a:schemeClr val="tx1"/>
                </a:solidFill>
                <a:latin typeface="+mn-lt"/>
                <a:ea typeface="+mn-ea"/>
                <a:cs typeface="+mn-cs"/>
              </a:defRPr>
            </a:lvl3pPr>
            <a:lvl4pPr algn="l" rtl="0" eaLnBrk="0" fontAlgn="base" hangingPunct="0">
              <a:spcAft>
                <a:spcPct val="0"/>
              </a:spcAft>
              <a:defRPr lang="en-US" sz="1667" smtClean="0">
                <a:solidFill>
                  <a:schemeClr val="tx1"/>
                </a:solidFill>
                <a:latin typeface="+mn-lt"/>
                <a:ea typeface="+mn-ea"/>
                <a:cs typeface="+mn-cs"/>
              </a:defRPr>
            </a:lvl4pPr>
            <a:lvl5pPr algn="l" rtl="0" eaLnBrk="0" fontAlgn="base" hangingPunct="0">
              <a:spcAft>
                <a:spcPct val="0"/>
              </a:spcAft>
              <a:defRPr lang="en-US" sz="1667">
                <a:solidFill>
                  <a:schemeClr val="tx1"/>
                </a:solidFill>
                <a:latin typeface="+mn-lt"/>
                <a:ea typeface="+mn-ea"/>
                <a:cs typeface="+mn-cs"/>
              </a:defRPr>
            </a:lvl5pPr>
            <a:lvl6pPr>
              <a:defRPr sz="1333"/>
            </a:lvl6pPr>
            <a:lvl7pPr>
              <a:defRPr sz="1333"/>
            </a:lvl7pPr>
            <a:lvl8pPr>
              <a:defRPr sz="1333"/>
            </a:lvl8pPr>
            <a:lvl9pPr>
              <a:defRPr sz="13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a:spLocks noGrp="1" noChangeArrowheads="1"/>
          </p:cNvSpPr>
          <p:nvPr>
            <p:ph type="sldNum" sz="quarter" idx="10"/>
          </p:nvPr>
        </p:nvSpPr>
        <p:spPr>
          <a:ln/>
        </p:spPr>
        <p:txBody>
          <a:bodyPr/>
          <a:lstStyle>
            <a:lvl1pPr>
              <a:defRPr/>
            </a:lvl1pPr>
          </a:lstStyle>
          <a:p>
            <a:pPr>
              <a:defRPr/>
            </a:pPr>
            <a:fld id="{204C35C9-3222-4444-B33E-8AB075BE83C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1272435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a:t>Click to edit Master title style</a:t>
            </a:r>
          </a:p>
        </p:txBody>
      </p:sp>
      <p:sp>
        <p:nvSpPr>
          <p:cNvPr id="3" name="Rectangle 6"/>
          <p:cNvSpPr>
            <a:spLocks noGrp="1" noChangeArrowheads="1"/>
          </p:cNvSpPr>
          <p:nvPr>
            <p:ph type="sldNum" sz="quarter" idx="10"/>
          </p:nvPr>
        </p:nvSpPr>
        <p:spPr>
          <a:ln/>
        </p:spPr>
        <p:txBody>
          <a:bodyPr/>
          <a:lstStyle>
            <a:lvl1pPr>
              <a:defRPr/>
            </a:lvl1pPr>
          </a:lstStyle>
          <a:p>
            <a:pPr>
              <a:defRPr/>
            </a:pPr>
            <a:fld id="{D4C52F08-588C-488E-A5AB-DF69250DE862}"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7172213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ED430B41-3034-4777-B6DE-71856D985697}"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1477490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33378" y="786357"/>
            <a:ext cx="8467725" cy="3709449"/>
          </a:xfrm>
        </p:spPr>
        <p:txBody>
          <a:bodyPr/>
          <a:lstStyle>
            <a:lvl1pPr>
              <a:spcBef>
                <a:spcPts val="667"/>
              </a:spcBef>
              <a:defRPr/>
            </a:lvl1pPr>
            <a:lvl3pPr>
              <a:defRPr sz="1500"/>
            </a:lvl3pPr>
            <a:lvl4pPr>
              <a:defRPr sz="1500"/>
            </a:lvl4pPr>
            <a:lvl5pPr>
              <a:defRPr sz="15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2B97888F-6AF7-4263-B69D-592D8C33BAC7}" type="slidenum">
              <a:rPr lang="en-US"/>
              <a:pPr>
                <a:defRPr/>
              </a:pPr>
              <a:t>‹#›</a:t>
            </a:fld>
            <a:endParaRPr lang="en-US"/>
          </a:p>
        </p:txBody>
      </p:sp>
    </p:spTree>
    <p:extLst>
      <p:ext uri="{BB962C8B-B14F-4D97-AF65-F5344CB8AC3E}">
        <p14:creationId xmlns:p14="http://schemas.microsoft.com/office/powerpoint/2010/main" val="27929368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xmlns="" id="{64293E79-654B-0249-8873-A5A9E0C623D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grpSp>
        <p:nvGrpSpPr>
          <p:cNvPr id="7" name="Group 6">
            <a:extLst>
              <a:ext uri="{FF2B5EF4-FFF2-40B4-BE49-F238E27FC236}">
                <a16:creationId xmlns:a16="http://schemas.microsoft.com/office/drawing/2014/main" xmlns="" id="{95A376EF-9F60-DF48-B8CB-F1963F50440E}"/>
              </a:ext>
            </a:extLst>
          </p:cNvPr>
          <p:cNvGrpSpPr/>
          <p:nvPr userDrawn="1"/>
        </p:nvGrpSpPr>
        <p:grpSpPr>
          <a:xfrm>
            <a:off x="0" y="4613950"/>
            <a:ext cx="8826500" cy="388620"/>
            <a:chOff x="0" y="6321425"/>
            <a:chExt cx="10591800" cy="466344"/>
          </a:xfrm>
        </p:grpSpPr>
        <p:sp>
          <p:nvSpPr>
            <p:cNvPr id="8" name="Rectangle 7">
              <a:extLst>
                <a:ext uri="{FF2B5EF4-FFF2-40B4-BE49-F238E27FC236}">
                  <a16:creationId xmlns:a16="http://schemas.microsoft.com/office/drawing/2014/main" xmlns="" id="{BDFFAC7B-2B39-064A-BCD4-000B0194F591}"/>
                </a:ext>
              </a:extLst>
            </p:cNvPr>
            <p:cNvSpPr/>
            <p:nvPr userDrawn="1"/>
          </p:nvSpPr>
          <p:spPr>
            <a:xfrm>
              <a:off x="0" y="6321425"/>
              <a:ext cx="10591800" cy="466344"/>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27" descr="ti_logo_powerpoint_1_line.png">
              <a:extLst>
                <a:ext uri="{FF2B5EF4-FFF2-40B4-BE49-F238E27FC236}">
                  <a16:creationId xmlns:a16="http://schemas.microsoft.com/office/drawing/2014/main" xmlns="" id="{A9DC8D7C-1574-044A-9444-0EA11A68F73D}"/>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8593138" y="6440488"/>
              <a:ext cx="1874837" cy="231775"/>
            </a:xfrm>
            <a:prstGeom prst="rect">
              <a:avLst/>
            </a:prstGeom>
            <a:noFill/>
            <a:ln w="9525">
              <a:noFill/>
              <a:miter lim="800000"/>
              <a:headEnd/>
              <a:tailEnd/>
            </a:ln>
          </p:spPr>
        </p:pic>
      </p:grpSp>
      <p:pic>
        <p:nvPicPr>
          <p:cNvPr id="11" name="Picture 10"/>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7015657" y="53602"/>
            <a:ext cx="2022164" cy="268568"/>
          </a:xfrm>
          <a:prstGeom prst="rect">
            <a:avLst/>
          </a:prstGeom>
        </p:spPr>
      </p:pic>
      <p:sp>
        <p:nvSpPr>
          <p:cNvPr id="10" name="Title 1"/>
          <p:cNvSpPr>
            <a:spLocks noGrp="1"/>
          </p:cNvSpPr>
          <p:nvPr>
            <p:ph type="title"/>
          </p:nvPr>
        </p:nvSpPr>
        <p:spPr>
          <a:xfrm>
            <a:off x="342900" y="152812"/>
            <a:ext cx="7599230" cy="557784"/>
          </a:xfrm>
        </p:spPr>
        <p:txBody>
          <a:bodyPr>
            <a:normAutofit/>
          </a:bodyPr>
          <a:lstStyle>
            <a:lvl1pPr>
              <a:defRPr sz="2800" b="1">
                <a:solidFill>
                  <a:schemeClr val="tx1"/>
                </a:solidFill>
                <a:latin typeface="Arial" panose="020B0604020202020204" pitchFamily="34" charset="0"/>
                <a:cs typeface="Arial" panose="020B0604020202020204" pitchFamily="34" charset="0"/>
              </a:defRPr>
            </a:lvl1pPr>
          </a:lstStyle>
          <a:p>
            <a:r>
              <a:rPr lang="en-US" dirty="0"/>
              <a:t>Click to edit Master title style</a:t>
            </a:r>
          </a:p>
        </p:txBody>
      </p:sp>
    </p:spTree>
    <p:extLst>
      <p:ext uri="{BB962C8B-B14F-4D97-AF65-F5344CB8AC3E}">
        <p14:creationId xmlns:p14="http://schemas.microsoft.com/office/powerpoint/2010/main" val="210593771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Rectangle 19"/>
          <p:cNvSpPr/>
          <p:nvPr/>
        </p:nvSpPr>
        <p:spPr>
          <a:xfrm>
            <a:off x="7" y="4743450"/>
            <a:ext cx="8804275" cy="342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6174" tIns="38088" rIns="76174" bIns="38088" rtlCol="0" anchor="ctr"/>
          <a:lstStyle/>
          <a:p>
            <a:pPr algn="ctr" defTabSz="914253" fontAlgn="base">
              <a:spcBef>
                <a:spcPct val="0"/>
              </a:spcBef>
              <a:spcAft>
                <a:spcPct val="0"/>
              </a:spcAft>
            </a:pPr>
            <a:endParaRPr lang="en-US" sz="1527">
              <a:solidFill>
                <a:srgbClr val="FFFFFF"/>
              </a:solidFill>
            </a:endParaRPr>
          </a:p>
        </p:txBody>
      </p:sp>
      <p:sp>
        <p:nvSpPr>
          <p:cNvPr id="19" name="Rectangle 18"/>
          <p:cNvSpPr/>
          <p:nvPr/>
        </p:nvSpPr>
        <p:spPr>
          <a:xfrm>
            <a:off x="41910" y="4743450"/>
            <a:ext cx="8740140" cy="342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6174" tIns="38088" rIns="76174" bIns="38088" rtlCol="0" anchor="ctr"/>
          <a:lstStyle/>
          <a:p>
            <a:pPr algn="ctr" defTabSz="914253" fontAlgn="base">
              <a:spcBef>
                <a:spcPct val="0"/>
              </a:spcBef>
              <a:spcAft>
                <a:spcPct val="0"/>
              </a:spcAft>
            </a:pPr>
            <a:endParaRPr lang="en-US" sz="1527">
              <a:solidFill>
                <a:srgbClr val="FFFFFF"/>
              </a:solidFill>
            </a:endParaRPr>
          </a:p>
        </p:txBody>
      </p:sp>
      <p:sp>
        <p:nvSpPr>
          <p:cNvPr id="1026" name="Rectangle 2"/>
          <p:cNvSpPr>
            <a:spLocks noGrp="1" noChangeArrowheads="1"/>
          </p:cNvSpPr>
          <p:nvPr>
            <p:ph type="title"/>
          </p:nvPr>
        </p:nvSpPr>
        <p:spPr bwMode="auto">
          <a:xfrm>
            <a:off x="231775" y="107165"/>
            <a:ext cx="8458200" cy="610791"/>
          </a:xfrm>
          <a:prstGeom prst="rect">
            <a:avLst/>
          </a:prstGeom>
          <a:noFill/>
          <a:ln w="9525">
            <a:noFill/>
            <a:miter lim="800000"/>
            <a:headEnd/>
            <a:tailEnd/>
          </a:ln>
        </p:spPr>
        <p:txBody>
          <a:bodyPr vert="horz" wrap="square" lIns="91409" tIns="45706" rIns="91409" bIns="45706" numCol="1" anchor="ctr" anchorCtr="0" compatLnSpc="1">
            <a:prstTxWarp prst="textNoShape">
              <a:avLst/>
            </a:prstTxWarp>
          </a:bodyPr>
          <a:lstStyle/>
          <a:p>
            <a:pPr lvl="0"/>
            <a:r>
              <a:rPr lang="en-US" dirty="0"/>
              <a:t>Click to edit Master title style</a:t>
            </a:r>
          </a:p>
        </p:txBody>
      </p:sp>
      <p:sp>
        <p:nvSpPr>
          <p:cNvPr id="1027" name="Rectangle 3"/>
          <p:cNvSpPr>
            <a:spLocks noGrp="1" noChangeArrowheads="1"/>
          </p:cNvSpPr>
          <p:nvPr>
            <p:ph type="body" idx="1"/>
          </p:nvPr>
        </p:nvSpPr>
        <p:spPr bwMode="auto">
          <a:xfrm>
            <a:off x="333378" y="794149"/>
            <a:ext cx="8467725" cy="3701653"/>
          </a:xfrm>
          <a:prstGeom prst="rect">
            <a:avLst/>
          </a:prstGeom>
          <a:noFill/>
          <a:ln w="9525" algn="ctr">
            <a:noFill/>
            <a:miter lim="800000"/>
            <a:headEnd/>
            <a:tailEnd/>
          </a:ln>
        </p:spPr>
        <p:txBody>
          <a:bodyPr vert="horz" wrap="square" lIns="91409" tIns="45706" rIns="91409" bIns="45706"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30" name="Rectangle 6"/>
          <p:cNvSpPr>
            <a:spLocks noGrp="1" noChangeArrowheads="1"/>
          </p:cNvSpPr>
          <p:nvPr>
            <p:ph type="sldNum" sz="quarter" idx="4"/>
          </p:nvPr>
        </p:nvSpPr>
        <p:spPr bwMode="auto">
          <a:xfrm>
            <a:off x="6642100" y="4537472"/>
            <a:ext cx="2133600" cy="154782"/>
          </a:xfrm>
          <a:prstGeom prst="rect">
            <a:avLst/>
          </a:prstGeom>
          <a:noFill/>
          <a:ln w="9525">
            <a:noFill/>
            <a:miter lim="800000"/>
            <a:headEnd/>
            <a:tailEnd/>
          </a:ln>
          <a:effectLst/>
        </p:spPr>
        <p:txBody>
          <a:bodyPr vert="horz" wrap="square" lIns="91409" tIns="45706" rIns="91409" bIns="45706" numCol="1" anchor="t" anchorCtr="0" compatLnSpc="1">
            <a:prstTxWarp prst="textNoShape">
              <a:avLst/>
            </a:prstTxWarp>
          </a:bodyPr>
          <a:lstStyle>
            <a:lvl1pPr algn="r">
              <a:defRPr sz="667"/>
            </a:lvl1pPr>
          </a:lstStyle>
          <a:p>
            <a:pPr defTabSz="914253" fontAlgn="base">
              <a:spcBef>
                <a:spcPct val="0"/>
              </a:spcBef>
              <a:spcAft>
                <a:spcPct val="0"/>
              </a:spcAft>
              <a:defRPr/>
            </a:pPr>
            <a:fld id="{B6C70261-DCF8-4A97-9502-E8EEF2364CDE}" type="slidenum">
              <a:rPr lang="en-US" smtClean="0">
                <a:solidFill>
                  <a:srgbClr val="000000"/>
                </a:solidFill>
              </a:rPr>
              <a:pPr defTabSz="914253" fontAlgn="base">
                <a:spcBef>
                  <a:spcPct val="0"/>
                </a:spcBef>
                <a:spcAft>
                  <a:spcPct val="0"/>
                </a:spcAft>
                <a:defRPr/>
              </a:pPr>
              <a:t>‹#›</a:t>
            </a:fld>
            <a:endParaRPr lang="en-US">
              <a:solidFill>
                <a:srgbClr val="000000"/>
              </a:solidFill>
            </a:endParaRPr>
          </a:p>
        </p:txBody>
      </p:sp>
      <p:grpSp>
        <p:nvGrpSpPr>
          <p:cNvPr id="11" name="Group 10">
            <a:extLst>
              <a:ext uri="{FF2B5EF4-FFF2-40B4-BE49-F238E27FC236}">
                <a16:creationId xmlns="" xmlns:a16="http://schemas.microsoft.com/office/drawing/2014/main" id="{F2A5DE77-63CB-4B0F-82D9-7F47344A63E4}"/>
              </a:ext>
            </a:extLst>
          </p:cNvPr>
          <p:cNvGrpSpPr/>
          <p:nvPr/>
        </p:nvGrpSpPr>
        <p:grpSpPr>
          <a:xfrm>
            <a:off x="-7620" y="4742308"/>
            <a:ext cx="8814816" cy="349758"/>
            <a:chOff x="-7620" y="6323077"/>
            <a:chExt cx="8814816" cy="466344"/>
          </a:xfrm>
        </p:grpSpPr>
        <p:cxnSp>
          <p:nvCxnSpPr>
            <p:cNvPr id="12" name="Straight Connector 11">
              <a:extLst>
                <a:ext uri="{FF2B5EF4-FFF2-40B4-BE49-F238E27FC236}">
                  <a16:creationId xmlns="" xmlns:a16="http://schemas.microsoft.com/office/drawing/2014/main" id="{FCA9F728-8365-4BA0-93CD-FD7F6B6CFCFF}"/>
                </a:ext>
              </a:extLst>
            </p:cNvPr>
            <p:cNvCxnSpPr/>
            <p:nvPr userDrawn="1"/>
          </p:nvCxnSpPr>
          <p:spPr>
            <a:xfrm>
              <a:off x="-7620" y="6789420"/>
              <a:ext cx="8814816" cy="0"/>
            </a:xfrm>
            <a:prstGeom prst="line">
              <a:avLst/>
            </a:prstGeom>
          </p:spPr>
          <p:style>
            <a:lnRef idx="1">
              <a:schemeClr val="accent2"/>
            </a:lnRef>
            <a:fillRef idx="0">
              <a:schemeClr val="accent2"/>
            </a:fillRef>
            <a:effectRef idx="0">
              <a:schemeClr val="accent2"/>
            </a:effectRef>
            <a:fontRef idx="minor">
              <a:schemeClr val="tx1"/>
            </a:fontRef>
          </p:style>
        </p:cxnSp>
        <p:cxnSp>
          <p:nvCxnSpPr>
            <p:cNvPr id="13" name="Straight Connector 12">
              <a:extLst>
                <a:ext uri="{FF2B5EF4-FFF2-40B4-BE49-F238E27FC236}">
                  <a16:creationId xmlns="" xmlns:a16="http://schemas.microsoft.com/office/drawing/2014/main" id="{50D1DBF1-1E6A-434A-83F7-EAD3B5F7191C}"/>
                </a:ext>
              </a:extLst>
            </p:cNvPr>
            <p:cNvCxnSpPr/>
            <p:nvPr userDrawn="1"/>
          </p:nvCxnSpPr>
          <p:spPr>
            <a:xfrm>
              <a:off x="-7620" y="6324600"/>
              <a:ext cx="8814816" cy="0"/>
            </a:xfrm>
            <a:prstGeom prst="line">
              <a:avLst/>
            </a:prstGeom>
          </p:spPr>
          <p:style>
            <a:lnRef idx="1">
              <a:schemeClr val="accent2"/>
            </a:lnRef>
            <a:fillRef idx="0">
              <a:schemeClr val="accent2"/>
            </a:fillRef>
            <a:effectRef idx="0">
              <a:schemeClr val="accent2"/>
            </a:effectRef>
            <a:fontRef idx="minor">
              <a:schemeClr val="tx1"/>
            </a:fontRef>
          </p:style>
        </p:cxnSp>
        <p:cxnSp>
          <p:nvCxnSpPr>
            <p:cNvPr id="14" name="Straight Connector 13">
              <a:extLst>
                <a:ext uri="{FF2B5EF4-FFF2-40B4-BE49-F238E27FC236}">
                  <a16:creationId xmlns="" xmlns:a16="http://schemas.microsoft.com/office/drawing/2014/main" id="{86746A3F-8BE7-4936-9E3C-2608D4D5BA7B}"/>
                </a:ext>
              </a:extLst>
            </p:cNvPr>
            <p:cNvCxnSpPr/>
            <p:nvPr userDrawn="1"/>
          </p:nvCxnSpPr>
          <p:spPr>
            <a:xfrm rot="16200000">
              <a:off x="8571262" y="6556249"/>
              <a:ext cx="466344" cy="0"/>
            </a:xfrm>
            <a:prstGeom prst="line">
              <a:avLst/>
            </a:prstGeom>
          </p:spPr>
          <p:style>
            <a:lnRef idx="1">
              <a:schemeClr val="accent2"/>
            </a:lnRef>
            <a:fillRef idx="0">
              <a:schemeClr val="accent2"/>
            </a:fillRef>
            <a:effectRef idx="0">
              <a:schemeClr val="accent2"/>
            </a:effectRef>
            <a:fontRef idx="minor">
              <a:schemeClr val="tx1"/>
            </a:fontRef>
          </p:style>
        </p:cxnSp>
      </p:grpSp>
      <p:pic>
        <p:nvPicPr>
          <p:cNvPr id="15" name="Picture 14" descr="ti_logo_powerpoint_1_line.png">
            <a:extLst>
              <a:ext uri="{FF2B5EF4-FFF2-40B4-BE49-F238E27FC236}">
                <a16:creationId xmlns="" xmlns:a16="http://schemas.microsoft.com/office/drawing/2014/main" id="{254DB24B-E911-4CA3-B82B-3A83F3B36F4B}"/>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7137973" y="4818384"/>
            <a:ext cx="1562103" cy="193040"/>
          </a:xfrm>
          <a:prstGeom prst="rect">
            <a:avLst/>
          </a:prstGeom>
        </p:spPr>
      </p:pic>
    </p:spTree>
    <p:extLst>
      <p:ext uri="{BB962C8B-B14F-4D97-AF65-F5344CB8AC3E}">
        <p14:creationId xmlns:p14="http://schemas.microsoft.com/office/powerpoint/2010/main" val="3918257577"/>
      </p:ext>
    </p:extLst>
  </p:cSld>
  <p:clrMap bg1="lt1" tx1="dk1" bg2="lt2" tx2="dk2" accent1="accent1" accent2="accent2" accent3="accent3" accent4="accent4" accent5="accent5" accent6="accent6" hlink="hlink" folHlink="folHlink"/>
  <p:sldLayoutIdLst>
    <p:sldLayoutId id="2147483716" r:id="rId1"/>
    <p:sldLayoutId id="2147483718" r:id="rId2"/>
    <p:sldLayoutId id="2147483720" r:id="rId3"/>
    <p:sldLayoutId id="2147483721" r:id="rId4"/>
    <p:sldLayoutId id="2147483722" r:id="rId5"/>
    <p:sldLayoutId id="2147483723" r:id="rId6"/>
    <p:sldLayoutId id="2147483724" r:id="rId7"/>
    <p:sldLayoutId id="2147483788" r:id="rId8"/>
    <p:sldLayoutId id="2147483789" r:id="rId9"/>
  </p:sldLayoutIdLst>
  <p:hf hdr="0" ftr="0" dt="0"/>
  <p:txStyles>
    <p:titleStyle>
      <a:lvl1pPr algn="l" rtl="0" eaLnBrk="0" fontAlgn="base" hangingPunct="0">
        <a:lnSpc>
          <a:spcPct val="85000"/>
        </a:lnSpc>
        <a:spcBef>
          <a:spcPct val="0"/>
        </a:spcBef>
        <a:spcAft>
          <a:spcPct val="0"/>
        </a:spcAft>
        <a:defRPr sz="2667" b="1">
          <a:solidFill>
            <a:schemeClr val="tx2"/>
          </a:solidFill>
          <a:latin typeface="+mj-lt"/>
          <a:ea typeface="+mj-ea"/>
          <a:cs typeface="+mj-cs"/>
        </a:defRPr>
      </a:lvl1pPr>
      <a:lvl2pPr algn="l" rtl="0" eaLnBrk="0" fontAlgn="base" hangingPunct="0">
        <a:lnSpc>
          <a:spcPct val="85000"/>
        </a:lnSpc>
        <a:spcBef>
          <a:spcPct val="0"/>
        </a:spcBef>
        <a:spcAft>
          <a:spcPct val="0"/>
        </a:spcAft>
        <a:defRPr sz="2667" b="1">
          <a:solidFill>
            <a:schemeClr val="tx2"/>
          </a:solidFill>
          <a:latin typeface="Arial" charset="0"/>
        </a:defRPr>
      </a:lvl2pPr>
      <a:lvl3pPr algn="l" rtl="0" eaLnBrk="0" fontAlgn="base" hangingPunct="0">
        <a:lnSpc>
          <a:spcPct val="85000"/>
        </a:lnSpc>
        <a:spcBef>
          <a:spcPct val="0"/>
        </a:spcBef>
        <a:spcAft>
          <a:spcPct val="0"/>
        </a:spcAft>
        <a:defRPr sz="2667" b="1">
          <a:solidFill>
            <a:schemeClr val="tx2"/>
          </a:solidFill>
          <a:latin typeface="Arial" charset="0"/>
        </a:defRPr>
      </a:lvl3pPr>
      <a:lvl4pPr algn="l" rtl="0" eaLnBrk="0" fontAlgn="base" hangingPunct="0">
        <a:lnSpc>
          <a:spcPct val="85000"/>
        </a:lnSpc>
        <a:spcBef>
          <a:spcPct val="0"/>
        </a:spcBef>
        <a:spcAft>
          <a:spcPct val="0"/>
        </a:spcAft>
        <a:defRPr sz="2667" b="1">
          <a:solidFill>
            <a:schemeClr val="tx2"/>
          </a:solidFill>
          <a:latin typeface="Arial" charset="0"/>
        </a:defRPr>
      </a:lvl4pPr>
      <a:lvl5pPr algn="l" rtl="0" eaLnBrk="0" fontAlgn="base" hangingPunct="0">
        <a:lnSpc>
          <a:spcPct val="85000"/>
        </a:lnSpc>
        <a:spcBef>
          <a:spcPct val="0"/>
        </a:spcBef>
        <a:spcAft>
          <a:spcPct val="0"/>
        </a:spcAft>
        <a:defRPr sz="2667" b="1">
          <a:solidFill>
            <a:schemeClr val="tx2"/>
          </a:solidFill>
          <a:latin typeface="Arial" charset="0"/>
        </a:defRPr>
      </a:lvl5pPr>
      <a:lvl6pPr marL="380835" algn="l" rtl="0" fontAlgn="base">
        <a:lnSpc>
          <a:spcPct val="85000"/>
        </a:lnSpc>
        <a:spcBef>
          <a:spcPct val="0"/>
        </a:spcBef>
        <a:spcAft>
          <a:spcPct val="0"/>
        </a:spcAft>
        <a:defRPr sz="2667" b="1">
          <a:solidFill>
            <a:srgbClr val="FF0000"/>
          </a:solidFill>
          <a:latin typeface="Arial" charset="0"/>
        </a:defRPr>
      </a:lvl6pPr>
      <a:lvl7pPr marL="761670" algn="l" rtl="0" fontAlgn="base">
        <a:lnSpc>
          <a:spcPct val="85000"/>
        </a:lnSpc>
        <a:spcBef>
          <a:spcPct val="0"/>
        </a:spcBef>
        <a:spcAft>
          <a:spcPct val="0"/>
        </a:spcAft>
        <a:defRPr sz="2667" b="1">
          <a:solidFill>
            <a:srgbClr val="FF0000"/>
          </a:solidFill>
          <a:latin typeface="Arial" charset="0"/>
        </a:defRPr>
      </a:lvl7pPr>
      <a:lvl8pPr marL="1142503" algn="l" rtl="0" fontAlgn="base">
        <a:lnSpc>
          <a:spcPct val="85000"/>
        </a:lnSpc>
        <a:spcBef>
          <a:spcPct val="0"/>
        </a:spcBef>
        <a:spcAft>
          <a:spcPct val="0"/>
        </a:spcAft>
        <a:defRPr sz="2667" b="1">
          <a:solidFill>
            <a:srgbClr val="FF0000"/>
          </a:solidFill>
          <a:latin typeface="Arial" charset="0"/>
        </a:defRPr>
      </a:lvl8pPr>
      <a:lvl9pPr marL="1523332" algn="l" rtl="0" fontAlgn="base">
        <a:lnSpc>
          <a:spcPct val="85000"/>
        </a:lnSpc>
        <a:spcBef>
          <a:spcPct val="0"/>
        </a:spcBef>
        <a:spcAft>
          <a:spcPct val="0"/>
        </a:spcAft>
        <a:defRPr sz="2667" b="1">
          <a:solidFill>
            <a:srgbClr val="FF0000"/>
          </a:solidFill>
          <a:latin typeface="Arial" charset="0"/>
        </a:defRPr>
      </a:lvl9pPr>
    </p:titleStyle>
    <p:bodyStyle>
      <a:lvl1pPr marL="189094" indent="-189094" algn="l" rtl="0" eaLnBrk="0" fontAlgn="base" hangingPunct="0">
        <a:spcBef>
          <a:spcPts val="667"/>
        </a:spcBef>
        <a:spcAft>
          <a:spcPct val="0"/>
        </a:spcAft>
        <a:buChar char="•"/>
        <a:defRPr sz="1833">
          <a:solidFill>
            <a:schemeClr val="tx1"/>
          </a:solidFill>
          <a:latin typeface="+mn-lt"/>
          <a:ea typeface="+mn-ea"/>
          <a:cs typeface="+mn-cs"/>
        </a:defRPr>
      </a:lvl1pPr>
      <a:lvl2pPr marL="478688" indent="-194386" algn="l" rtl="0" eaLnBrk="0" fontAlgn="base" hangingPunct="0">
        <a:spcBef>
          <a:spcPct val="20000"/>
        </a:spcBef>
        <a:spcAft>
          <a:spcPct val="0"/>
        </a:spcAft>
        <a:buChar char="–"/>
        <a:defRPr sz="1583">
          <a:solidFill>
            <a:schemeClr val="tx1"/>
          </a:solidFill>
          <a:latin typeface="+mn-lt"/>
        </a:defRPr>
      </a:lvl2pPr>
      <a:lvl3pPr marL="711412" indent="-137527" algn="l" rtl="0" eaLnBrk="0" fontAlgn="base" hangingPunct="0">
        <a:spcBef>
          <a:spcPct val="15000"/>
        </a:spcBef>
        <a:spcAft>
          <a:spcPct val="0"/>
        </a:spcAft>
        <a:buChar char="•"/>
        <a:defRPr sz="1583">
          <a:solidFill>
            <a:schemeClr val="tx1"/>
          </a:solidFill>
          <a:latin typeface="+mn-lt"/>
        </a:defRPr>
      </a:lvl3pPr>
      <a:lvl4pPr marL="1001008" indent="-194386" algn="l" rtl="0" eaLnBrk="0" fontAlgn="base" hangingPunct="0">
        <a:spcBef>
          <a:spcPct val="5000"/>
        </a:spcBef>
        <a:spcAft>
          <a:spcPct val="0"/>
        </a:spcAft>
        <a:buChar char="–"/>
        <a:defRPr sz="1583">
          <a:solidFill>
            <a:schemeClr val="tx1"/>
          </a:solidFill>
          <a:latin typeface="+mn-lt"/>
        </a:defRPr>
      </a:lvl4pPr>
      <a:lvl5pPr marL="1240347" indent="-144142" algn="l" rtl="0" eaLnBrk="0" fontAlgn="base" hangingPunct="0">
        <a:spcBef>
          <a:spcPct val="0"/>
        </a:spcBef>
        <a:spcAft>
          <a:spcPct val="0"/>
        </a:spcAft>
        <a:buChar char="»"/>
        <a:defRPr sz="1583">
          <a:solidFill>
            <a:schemeClr val="tx1"/>
          </a:solidFill>
          <a:latin typeface="+mn-lt"/>
        </a:defRPr>
      </a:lvl5pPr>
      <a:lvl6pPr marL="1621183" indent="-144142" algn="l" rtl="0" fontAlgn="base">
        <a:spcBef>
          <a:spcPct val="0"/>
        </a:spcBef>
        <a:spcAft>
          <a:spcPct val="0"/>
        </a:spcAft>
        <a:buChar char="»"/>
        <a:defRPr sz="1333">
          <a:solidFill>
            <a:schemeClr val="tx1"/>
          </a:solidFill>
          <a:latin typeface="+mn-lt"/>
        </a:defRPr>
      </a:lvl6pPr>
      <a:lvl7pPr marL="2002016" indent="-144142" algn="l" rtl="0" fontAlgn="base">
        <a:spcBef>
          <a:spcPct val="0"/>
        </a:spcBef>
        <a:spcAft>
          <a:spcPct val="0"/>
        </a:spcAft>
        <a:buChar char="»"/>
        <a:defRPr sz="1333">
          <a:solidFill>
            <a:schemeClr val="tx1"/>
          </a:solidFill>
          <a:latin typeface="+mn-lt"/>
        </a:defRPr>
      </a:lvl7pPr>
      <a:lvl8pPr marL="2382850" indent="-144142" algn="l" rtl="0" fontAlgn="base">
        <a:spcBef>
          <a:spcPct val="0"/>
        </a:spcBef>
        <a:spcAft>
          <a:spcPct val="0"/>
        </a:spcAft>
        <a:buChar char="»"/>
        <a:defRPr sz="1333">
          <a:solidFill>
            <a:schemeClr val="tx1"/>
          </a:solidFill>
          <a:latin typeface="+mn-lt"/>
        </a:defRPr>
      </a:lvl8pPr>
      <a:lvl9pPr marL="2763684" indent="-144142" algn="l" rtl="0" fontAlgn="base">
        <a:spcBef>
          <a:spcPct val="0"/>
        </a:spcBef>
        <a:spcAft>
          <a:spcPct val="0"/>
        </a:spcAft>
        <a:buChar char="»"/>
        <a:defRPr sz="1333">
          <a:solidFill>
            <a:schemeClr val="tx1"/>
          </a:solidFill>
          <a:latin typeface="+mn-lt"/>
        </a:defRPr>
      </a:lvl9pPr>
    </p:bodyStyle>
    <p:otherStyle>
      <a:defPPr>
        <a:defRPr lang="en-US"/>
      </a:defPPr>
      <a:lvl1pPr marL="0" algn="l" defTabSz="761670" rtl="0" eaLnBrk="1" latinLnBrk="0" hangingPunct="1">
        <a:defRPr sz="1500" kern="1200">
          <a:solidFill>
            <a:schemeClr val="tx1"/>
          </a:solidFill>
          <a:latin typeface="+mn-lt"/>
          <a:ea typeface="+mn-ea"/>
          <a:cs typeface="+mn-cs"/>
        </a:defRPr>
      </a:lvl1pPr>
      <a:lvl2pPr marL="380835" algn="l" defTabSz="761670" rtl="0" eaLnBrk="1" latinLnBrk="0" hangingPunct="1">
        <a:defRPr sz="1500" kern="1200">
          <a:solidFill>
            <a:schemeClr val="tx1"/>
          </a:solidFill>
          <a:latin typeface="+mn-lt"/>
          <a:ea typeface="+mn-ea"/>
          <a:cs typeface="+mn-cs"/>
        </a:defRPr>
      </a:lvl2pPr>
      <a:lvl3pPr marL="761670" algn="l" defTabSz="761670" rtl="0" eaLnBrk="1" latinLnBrk="0" hangingPunct="1">
        <a:defRPr sz="1500" kern="1200">
          <a:solidFill>
            <a:schemeClr val="tx1"/>
          </a:solidFill>
          <a:latin typeface="+mn-lt"/>
          <a:ea typeface="+mn-ea"/>
          <a:cs typeface="+mn-cs"/>
        </a:defRPr>
      </a:lvl3pPr>
      <a:lvl4pPr marL="1142503" algn="l" defTabSz="761670" rtl="0" eaLnBrk="1" latinLnBrk="0" hangingPunct="1">
        <a:defRPr sz="1500" kern="1200">
          <a:solidFill>
            <a:schemeClr val="tx1"/>
          </a:solidFill>
          <a:latin typeface="+mn-lt"/>
          <a:ea typeface="+mn-ea"/>
          <a:cs typeface="+mn-cs"/>
        </a:defRPr>
      </a:lvl4pPr>
      <a:lvl5pPr marL="1523332" algn="l" defTabSz="761670" rtl="0" eaLnBrk="1" latinLnBrk="0" hangingPunct="1">
        <a:defRPr sz="1500" kern="1200">
          <a:solidFill>
            <a:schemeClr val="tx1"/>
          </a:solidFill>
          <a:latin typeface="+mn-lt"/>
          <a:ea typeface="+mn-ea"/>
          <a:cs typeface="+mn-cs"/>
        </a:defRPr>
      </a:lvl5pPr>
      <a:lvl6pPr marL="1904163" algn="l" defTabSz="761670" rtl="0" eaLnBrk="1" latinLnBrk="0" hangingPunct="1">
        <a:defRPr sz="1500" kern="1200">
          <a:solidFill>
            <a:schemeClr val="tx1"/>
          </a:solidFill>
          <a:latin typeface="+mn-lt"/>
          <a:ea typeface="+mn-ea"/>
          <a:cs typeface="+mn-cs"/>
        </a:defRPr>
      </a:lvl6pPr>
      <a:lvl7pPr marL="2284998" algn="l" defTabSz="761670" rtl="0" eaLnBrk="1" latinLnBrk="0" hangingPunct="1">
        <a:defRPr sz="1500" kern="1200">
          <a:solidFill>
            <a:schemeClr val="tx1"/>
          </a:solidFill>
          <a:latin typeface="+mn-lt"/>
          <a:ea typeface="+mn-ea"/>
          <a:cs typeface="+mn-cs"/>
        </a:defRPr>
      </a:lvl7pPr>
      <a:lvl8pPr marL="2665827" algn="l" defTabSz="761670" rtl="0" eaLnBrk="1" latinLnBrk="0" hangingPunct="1">
        <a:defRPr sz="1500" kern="1200">
          <a:solidFill>
            <a:schemeClr val="tx1"/>
          </a:solidFill>
          <a:latin typeface="+mn-lt"/>
          <a:ea typeface="+mn-ea"/>
          <a:cs typeface="+mn-cs"/>
        </a:defRPr>
      </a:lvl8pPr>
      <a:lvl9pPr marL="3046660" algn="l" defTabSz="761670" rtl="0" eaLnBrk="1" latinLnBrk="0" hangingPunct="1">
        <a:defRPr sz="1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ti.com/solution/automotive-door-module" TargetMode="External"/><Relationship Id="rId2" Type="http://schemas.openxmlformats.org/officeDocument/2006/relationships/notesSlide" Target="../notesSlides/notesSlide10.xml"/><Relationship Id="rId1" Type="http://schemas.openxmlformats.org/officeDocument/2006/relationships/slideLayout" Target="../slideLayouts/slideLayout8.xml"/><Relationship Id="rId6" Type="http://schemas.openxmlformats.org/officeDocument/2006/relationships/hyperlink" Target="https://www.ti.com/solution/automotive-seat-position-comfort-module" TargetMode="External"/><Relationship Id="rId5" Type="http://schemas.openxmlformats.org/officeDocument/2006/relationships/hyperlink" Target="https://www.ti.com/solution/trunk-module" TargetMode="External"/><Relationship Id="rId4" Type="http://schemas.openxmlformats.org/officeDocument/2006/relationships/hyperlink" Target="https://www.ti.com/solution/roof-motor-module"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6.xml"/><Relationship Id="rId5" Type="http://schemas.openxmlformats.org/officeDocument/2006/relationships/image" Target="../media/image10.pn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8.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image" Target="../media/image14.png"/><Relationship Id="rId5" Type="http://schemas.openxmlformats.org/officeDocument/2006/relationships/image" Target="../media/image13.jpe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8.jpeg"/><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image" Target="../media/image17.jpeg"/><Relationship Id="rId5" Type="http://schemas.openxmlformats.org/officeDocument/2006/relationships/image" Target="../media/image12.png"/><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23.jpeg"/><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image" Target="../media/image22.jpeg"/><Relationship Id="rId5" Type="http://schemas.openxmlformats.org/officeDocument/2006/relationships/image" Target="../media/image21.png"/><Relationship Id="rId4" Type="http://schemas.openxmlformats.org/officeDocument/2006/relationships/image" Target="../media/image20.png"/></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6.xml"/><Relationship Id="rId6" Type="http://schemas.openxmlformats.org/officeDocument/2006/relationships/image" Target="../media/image26.png"/><Relationship Id="rId5" Type="http://schemas.openxmlformats.org/officeDocument/2006/relationships/image" Target="../media/image25.jpeg"/><Relationship Id="rId4" Type="http://schemas.openxmlformats.org/officeDocument/2006/relationships/image" Target="../media/image24.png"/></Relationships>
</file>

<file path=ppt/slides/_rels/slide9.xml.rels><?xml version="1.0" encoding="UTF-8" standalone="yes"?>
<Relationships xmlns="http://schemas.openxmlformats.org/package/2006/relationships"><Relationship Id="rId8" Type="http://schemas.microsoft.com/office/2007/relationships/hdphoto" Target="../media/hdphoto2.wdp"/><Relationship Id="rId3" Type="http://schemas.openxmlformats.org/officeDocument/2006/relationships/image" Target="../media/image27.jpeg"/><Relationship Id="rId7" Type="http://schemas.openxmlformats.org/officeDocument/2006/relationships/image" Target="../media/image30.png"/><Relationship Id="rId2" Type="http://schemas.openxmlformats.org/officeDocument/2006/relationships/notesSlide" Target="../notesSlides/notesSlide9.xml"/><Relationship Id="rId1" Type="http://schemas.openxmlformats.org/officeDocument/2006/relationships/slideLayout" Target="../slideLayouts/slideLayout6.xml"/><Relationship Id="rId6" Type="http://schemas.microsoft.com/office/2007/relationships/hdphoto" Target="../media/hdphoto1.wdp"/><Relationship Id="rId5" Type="http://schemas.openxmlformats.org/officeDocument/2006/relationships/image" Target="../media/image29.png"/><Relationship Id="rId4" Type="http://schemas.openxmlformats.org/officeDocument/2006/relationships/image" Target="../media/image2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a:xfrm>
            <a:off x="342899" y="973618"/>
            <a:ext cx="7933195" cy="1370997"/>
          </a:xfrm>
        </p:spPr>
        <p:txBody>
          <a:bodyPr/>
          <a:lstStyle/>
          <a:p>
            <a:pPr>
              <a:lnSpc>
                <a:spcPct val="100000"/>
              </a:lnSpc>
            </a:pPr>
            <a:r>
              <a:rPr lang="en-US" sz="3600" dirty="0" smtClean="0"/>
              <a:t>Save time and space in </a:t>
            </a:r>
            <a:br>
              <a:rPr lang="en-US" sz="3600" dirty="0" smtClean="0"/>
            </a:br>
            <a:r>
              <a:rPr lang="en-US" sz="3600" dirty="0" smtClean="0"/>
              <a:t>body motor design</a:t>
            </a:r>
            <a:endParaRPr lang="en-US" sz="3600" dirty="0"/>
          </a:p>
        </p:txBody>
      </p:sp>
      <p:sp>
        <p:nvSpPr>
          <p:cNvPr id="6147" name="Rectangle 3"/>
          <p:cNvSpPr>
            <a:spLocks noGrp="1" noChangeArrowheads="1"/>
          </p:cNvSpPr>
          <p:nvPr>
            <p:ph type="subTitle" idx="1"/>
          </p:nvPr>
        </p:nvSpPr>
        <p:spPr>
          <a:xfrm>
            <a:off x="389792" y="3125194"/>
            <a:ext cx="8458200" cy="1114425"/>
          </a:xfrm>
        </p:spPr>
        <p:txBody>
          <a:bodyPr/>
          <a:lstStyle/>
          <a:p>
            <a:r>
              <a:rPr lang="en-US" sz="1800" b="0" dirty="0" smtClean="0"/>
              <a:t>Madison Eaker - body electronics and lighting systems</a:t>
            </a:r>
            <a:endParaRPr lang="en-US" sz="1800" b="0" dirty="0"/>
          </a:p>
        </p:txBody>
      </p:sp>
      <p:sp>
        <p:nvSpPr>
          <p:cNvPr id="4" name="TextBox 3"/>
          <p:cNvSpPr txBox="1"/>
          <p:nvPr/>
        </p:nvSpPr>
        <p:spPr>
          <a:xfrm>
            <a:off x="389791" y="2477198"/>
            <a:ext cx="7628793" cy="438582"/>
          </a:xfrm>
          <a:prstGeom prst="rect">
            <a:avLst/>
          </a:prstGeom>
          <a:noFill/>
        </p:spPr>
        <p:txBody>
          <a:bodyPr wrap="square" lIns="68580" tIns="34290" rIns="68580" bIns="34290" rtlCol="0">
            <a:spAutoFit/>
          </a:bodyPr>
          <a:lstStyle/>
          <a:p>
            <a:r>
              <a:rPr lang="en-US" sz="2400" b="1" dirty="0" smtClean="0"/>
              <a:t>Featuring door</a:t>
            </a:r>
            <a:r>
              <a:rPr lang="en-US" sz="2400" b="1" dirty="0"/>
              <a:t>, roof, </a:t>
            </a:r>
            <a:r>
              <a:rPr lang="en-US" sz="2400" b="1" dirty="0" smtClean="0"/>
              <a:t>trunk and seat applications</a:t>
            </a:r>
            <a:endParaRPr lang="en-US" sz="2400" b="1" dirty="0"/>
          </a:p>
        </p:txBody>
      </p:sp>
    </p:spTree>
    <p:extLst>
      <p:ext uri="{BB962C8B-B14F-4D97-AF65-F5344CB8AC3E}">
        <p14:creationId xmlns:p14="http://schemas.microsoft.com/office/powerpoint/2010/main" val="409649736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Explore products</a:t>
            </a:r>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865339659"/>
              </p:ext>
            </p:extLst>
          </p:nvPr>
        </p:nvGraphicFramePr>
        <p:xfrm>
          <a:off x="231775" y="833831"/>
          <a:ext cx="8458200" cy="3804817"/>
        </p:xfrm>
        <a:graphic>
          <a:graphicData uri="http://schemas.openxmlformats.org/drawingml/2006/table">
            <a:tbl>
              <a:tblPr firstRow="1" firstCol="1" bandRow="1">
                <a:tableStyleId>{21E4AEA4-8DFA-4A89-87EB-49C32662AFE0}</a:tableStyleId>
              </a:tblPr>
              <a:tblGrid>
                <a:gridCol w="1575491"/>
                <a:gridCol w="3131088"/>
                <a:gridCol w="3751621"/>
              </a:tblGrid>
              <a:tr h="365101">
                <a:tc>
                  <a:txBody>
                    <a:bodyPr/>
                    <a:lstStyle/>
                    <a:p>
                      <a:pPr marL="0" marR="0">
                        <a:spcBef>
                          <a:spcPts val="0"/>
                        </a:spcBef>
                        <a:spcAft>
                          <a:spcPts val="0"/>
                        </a:spcAft>
                      </a:pPr>
                      <a:r>
                        <a:rPr lang="en-US" sz="1400" dirty="0">
                          <a:effectLst/>
                        </a:rPr>
                        <a:t>Control module</a:t>
                      </a:r>
                      <a:endParaRPr lang="en-US" sz="1600" dirty="0">
                        <a:effectLst/>
                        <a:latin typeface="Times New Roman"/>
                        <a:ea typeface="MS Mincho"/>
                      </a:endParaRPr>
                    </a:p>
                  </a:txBody>
                  <a:tcPr marL="68580" marR="68580" marT="0" marB="0"/>
                </a:tc>
                <a:tc>
                  <a:txBody>
                    <a:bodyPr/>
                    <a:lstStyle/>
                    <a:p>
                      <a:pPr marL="0" marR="0">
                        <a:spcBef>
                          <a:spcPts val="0"/>
                        </a:spcBef>
                        <a:spcAft>
                          <a:spcPts val="0"/>
                        </a:spcAft>
                      </a:pPr>
                      <a:r>
                        <a:rPr lang="en-US" sz="1400">
                          <a:effectLst/>
                        </a:rPr>
                        <a:t>Load</a:t>
                      </a:r>
                      <a:endParaRPr lang="en-US" sz="1600">
                        <a:effectLst/>
                        <a:latin typeface="Times New Roman"/>
                        <a:ea typeface="MS Mincho"/>
                      </a:endParaRPr>
                    </a:p>
                  </a:txBody>
                  <a:tcPr marL="68580" marR="68580" marT="0" marB="0"/>
                </a:tc>
                <a:tc>
                  <a:txBody>
                    <a:bodyPr/>
                    <a:lstStyle/>
                    <a:p>
                      <a:pPr marL="0" marR="0">
                        <a:spcBef>
                          <a:spcPts val="0"/>
                        </a:spcBef>
                        <a:spcAft>
                          <a:spcPts val="0"/>
                        </a:spcAft>
                      </a:pPr>
                      <a:r>
                        <a:rPr lang="en-US" sz="1400">
                          <a:effectLst/>
                        </a:rPr>
                        <a:t>Products</a:t>
                      </a:r>
                      <a:endParaRPr lang="en-US" sz="1600">
                        <a:effectLst/>
                        <a:latin typeface="Times New Roman"/>
                        <a:ea typeface="MS Mincho"/>
                      </a:endParaRPr>
                    </a:p>
                  </a:txBody>
                  <a:tcPr marL="68580" marR="68580" marT="0" marB="0"/>
                </a:tc>
              </a:tr>
              <a:tr h="182551">
                <a:tc>
                  <a:txBody>
                    <a:bodyPr/>
                    <a:lstStyle/>
                    <a:p>
                      <a:pPr marL="0" marR="0">
                        <a:spcBef>
                          <a:spcPts val="0"/>
                        </a:spcBef>
                        <a:spcAft>
                          <a:spcPts val="0"/>
                        </a:spcAft>
                      </a:pPr>
                      <a:r>
                        <a:rPr lang="en-US" sz="1400" u="sng" dirty="0">
                          <a:effectLst/>
                          <a:hlinkClick r:id="rId3"/>
                        </a:rPr>
                        <a:t>Door</a:t>
                      </a:r>
                      <a:endParaRPr lang="en-US" sz="1600" dirty="0">
                        <a:solidFill>
                          <a:schemeClr val="tx1"/>
                        </a:solidFill>
                        <a:effectLst/>
                        <a:latin typeface="Times New Roman"/>
                        <a:ea typeface="MS Mincho"/>
                      </a:endParaRPr>
                    </a:p>
                  </a:txBody>
                  <a:tcPr marL="68580" marR="68580" marT="0" marB="0"/>
                </a:tc>
                <a:tc>
                  <a:txBody>
                    <a:bodyPr/>
                    <a:lstStyle/>
                    <a:p>
                      <a:pPr marL="0" marR="0">
                        <a:spcBef>
                          <a:spcPts val="0"/>
                        </a:spcBef>
                        <a:spcAft>
                          <a:spcPts val="0"/>
                        </a:spcAft>
                      </a:pPr>
                      <a:r>
                        <a:rPr lang="en-US" sz="1400" dirty="0">
                          <a:effectLst/>
                        </a:rPr>
                        <a:t>Single window with BDC motor</a:t>
                      </a:r>
                      <a:endParaRPr lang="en-US" sz="1400" dirty="0">
                        <a:effectLst/>
                        <a:latin typeface="Times New Roman"/>
                        <a:ea typeface="MS Mincho"/>
                      </a:endParaRPr>
                    </a:p>
                  </a:txBody>
                  <a:tcPr marL="68580" marR="68580" marT="0" marB="0"/>
                </a:tc>
                <a:tc>
                  <a:txBody>
                    <a:bodyPr/>
                    <a:lstStyle/>
                    <a:p>
                      <a:pPr marL="0" marR="0">
                        <a:spcBef>
                          <a:spcPts val="0"/>
                        </a:spcBef>
                        <a:spcAft>
                          <a:spcPts val="0"/>
                        </a:spcAft>
                      </a:pPr>
                      <a:r>
                        <a:rPr lang="en-US" sz="1400" dirty="0">
                          <a:effectLst/>
                        </a:rPr>
                        <a:t>DRV8705-Q1, DRV8706-Q1</a:t>
                      </a:r>
                      <a:endParaRPr lang="en-US" sz="1400" dirty="0">
                        <a:effectLst/>
                        <a:latin typeface="Times New Roman"/>
                        <a:ea typeface="MS Mincho"/>
                      </a:endParaRPr>
                    </a:p>
                  </a:txBody>
                  <a:tcPr marL="68580" marR="68580" marT="0" marB="0"/>
                </a:tc>
              </a:tr>
              <a:tr h="365101">
                <a:tc>
                  <a:txBody>
                    <a:bodyPr/>
                    <a:lstStyle/>
                    <a:p>
                      <a:pPr marL="0" marR="0">
                        <a:spcBef>
                          <a:spcPts val="0"/>
                        </a:spcBef>
                        <a:spcAft>
                          <a:spcPts val="0"/>
                        </a:spcAft>
                      </a:pPr>
                      <a:r>
                        <a:rPr lang="en-US" sz="1400" dirty="0">
                          <a:effectLst/>
                        </a:rPr>
                        <a:t> </a:t>
                      </a:r>
                      <a:endParaRPr lang="en-US" sz="1600" dirty="0">
                        <a:solidFill>
                          <a:schemeClr val="bg1"/>
                        </a:solidFill>
                        <a:effectLst/>
                        <a:latin typeface="Times New Roman"/>
                        <a:ea typeface="MS Mincho"/>
                      </a:endParaRPr>
                    </a:p>
                  </a:txBody>
                  <a:tcPr marL="68580" marR="68580" marT="0" marB="0"/>
                </a:tc>
                <a:tc>
                  <a:txBody>
                    <a:bodyPr/>
                    <a:lstStyle/>
                    <a:p>
                      <a:pPr marL="0" marR="0">
                        <a:spcBef>
                          <a:spcPts val="0"/>
                        </a:spcBef>
                        <a:spcAft>
                          <a:spcPts val="0"/>
                        </a:spcAft>
                      </a:pPr>
                      <a:r>
                        <a:rPr lang="en-US" sz="1400" dirty="0">
                          <a:effectLst/>
                        </a:rPr>
                        <a:t>Door lock motor</a:t>
                      </a:r>
                    </a:p>
                    <a:p>
                      <a:pPr marL="0" marR="0">
                        <a:spcBef>
                          <a:spcPts val="0"/>
                        </a:spcBef>
                        <a:spcAft>
                          <a:spcPts val="0"/>
                        </a:spcAft>
                      </a:pPr>
                      <a:r>
                        <a:rPr lang="en-US" sz="1400" dirty="0">
                          <a:effectLst/>
                        </a:rPr>
                        <a:t>Dual window with BDC motor</a:t>
                      </a:r>
                      <a:endParaRPr lang="en-US" sz="1400" dirty="0">
                        <a:effectLst/>
                        <a:latin typeface="Times New Roman"/>
                        <a:ea typeface="MS Mincho"/>
                      </a:endParaRPr>
                    </a:p>
                  </a:txBody>
                  <a:tcPr marL="68580" marR="68580" marT="0" marB="0"/>
                </a:tc>
                <a:tc>
                  <a:txBody>
                    <a:bodyPr/>
                    <a:lstStyle/>
                    <a:p>
                      <a:pPr marL="0" marR="0">
                        <a:spcBef>
                          <a:spcPts val="0"/>
                        </a:spcBef>
                        <a:spcAft>
                          <a:spcPts val="0"/>
                        </a:spcAft>
                      </a:pPr>
                      <a:r>
                        <a:rPr lang="en-US" sz="1400" dirty="0">
                          <a:solidFill>
                            <a:schemeClr val="tx1"/>
                          </a:solidFill>
                          <a:effectLst/>
                        </a:rPr>
                        <a:t>DRV8714-Q1, </a:t>
                      </a:r>
                      <a:r>
                        <a:rPr lang="en-US" sz="1400" dirty="0" smtClean="0">
                          <a:solidFill>
                            <a:schemeClr val="tx1"/>
                          </a:solidFill>
                          <a:effectLst/>
                        </a:rPr>
                        <a:t>DRV8718-Q1,</a:t>
                      </a:r>
                      <a:r>
                        <a:rPr lang="en-US" sz="1400" baseline="0" dirty="0" smtClean="0">
                          <a:solidFill>
                            <a:schemeClr val="tx1"/>
                          </a:solidFill>
                          <a:effectLst/>
                        </a:rPr>
                        <a:t> DRV8873-Q1</a:t>
                      </a:r>
                      <a:endParaRPr lang="en-US" sz="1400" dirty="0">
                        <a:solidFill>
                          <a:schemeClr val="tx1"/>
                        </a:solidFill>
                        <a:effectLst/>
                        <a:latin typeface="Times New Roman"/>
                        <a:ea typeface="MS Mincho"/>
                      </a:endParaRPr>
                    </a:p>
                  </a:txBody>
                  <a:tcPr marL="68580" marR="68580" marT="0" marB="0"/>
                </a:tc>
              </a:tr>
              <a:tr h="239316">
                <a:tc>
                  <a:txBody>
                    <a:bodyPr/>
                    <a:lstStyle/>
                    <a:p>
                      <a:pPr marL="0" marR="0">
                        <a:spcBef>
                          <a:spcPts val="0"/>
                        </a:spcBef>
                        <a:spcAft>
                          <a:spcPts val="0"/>
                        </a:spcAft>
                      </a:pPr>
                      <a:r>
                        <a:rPr lang="en-US" sz="1400" dirty="0">
                          <a:effectLst/>
                        </a:rPr>
                        <a:t> </a:t>
                      </a:r>
                      <a:endParaRPr lang="en-US" sz="1600" dirty="0">
                        <a:solidFill>
                          <a:schemeClr val="bg1"/>
                        </a:solidFill>
                        <a:effectLst/>
                        <a:latin typeface="Times New Roman"/>
                        <a:ea typeface="MS Mincho"/>
                      </a:endParaRPr>
                    </a:p>
                  </a:txBody>
                  <a:tcPr marL="68580" marR="68580" marT="0" marB="0"/>
                </a:tc>
                <a:tc>
                  <a:txBody>
                    <a:bodyPr/>
                    <a:lstStyle/>
                    <a:p>
                      <a:pPr marL="0" marR="0">
                        <a:spcBef>
                          <a:spcPts val="0"/>
                        </a:spcBef>
                        <a:spcAft>
                          <a:spcPts val="0"/>
                        </a:spcAft>
                      </a:pPr>
                      <a:r>
                        <a:rPr lang="en-US" sz="1400" dirty="0">
                          <a:effectLst/>
                        </a:rPr>
                        <a:t>Single window with BLDC motor</a:t>
                      </a:r>
                      <a:endParaRPr lang="en-US" sz="1400" dirty="0">
                        <a:effectLst/>
                        <a:latin typeface="Times New Roman"/>
                        <a:ea typeface="MS Mincho"/>
                      </a:endParaRPr>
                    </a:p>
                  </a:txBody>
                  <a:tcPr marL="68580" marR="68580" marT="0" marB="0"/>
                </a:tc>
                <a:tc>
                  <a:txBody>
                    <a:bodyPr/>
                    <a:lstStyle/>
                    <a:p>
                      <a:pPr marL="0" marR="0">
                        <a:spcBef>
                          <a:spcPts val="0"/>
                        </a:spcBef>
                        <a:spcAft>
                          <a:spcPts val="0"/>
                        </a:spcAft>
                      </a:pPr>
                      <a:r>
                        <a:rPr lang="en-US" sz="1400" dirty="0">
                          <a:effectLst/>
                        </a:rPr>
                        <a:t>DRV8343-Q1</a:t>
                      </a:r>
                      <a:endParaRPr lang="en-US" sz="1400" dirty="0">
                        <a:effectLst/>
                        <a:latin typeface="Times New Roman"/>
                        <a:ea typeface="MS Mincho"/>
                      </a:endParaRPr>
                    </a:p>
                  </a:txBody>
                  <a:tcPr marL="68580" marR="68580" marT="0" marB="0"/>
                </a:tc>
              </a:tr>
              <a:tr h="365101">
                <a:tc>
                  <a:txBody>
                    <a:bodyPr/>
                    <a:lstStyle/>
                    <a:p>
                      <a:pPr marL="0" marR="0">
                        <a:spcBef>
                          <a:spcPts val="0"/>
                        </a:spcBef>
                        <a:spcAft>
                          <a:spcPts val="0"/>
                        </a:spcAft>
                      </a:pPr>
                      <a:r>
                        <a:rPr lang="en-US" sz="1400" dirty="0">
                          <a:effectLst/>
                        </a:rPr>
                        <a:t> </a:t>
                      </a:r>
                      <a:endParaRPr lang="en-US" sz="1600" dirty="0">
                        <a:solidFill>
                          <a:schemeClr val="bg1"/>
                        </a:solidFill>
                        <a:effectLst/>
                        <a:latin typeface="Times New Roman"/>
                        <a:ea typeface="MS Mincho"/>
                      </a:endParaRPr>
                    </a:p>
                  </a:txBody>
                  <a:tcPr marL="68580" marR="68580" marT="0" marB="0"/>
                </a:tc>
                <a:tc>
                  <a:txBody>
                    <a:bodyPr/>
                    <a:lstStyle/>
                    <a:p>
                      <a:pPr marL="0" marR="0">
                        <a:spcBef>
                          <a:spcPts val="0"/>
                        </a:spcBef>
                        <a:spcAft>
                          <a:spcPts val="0"/>
                        </a:spcAft>
                      </a:pPr>
                      <a:r>
                        <a:rPr lang="en-US" sz="1400" dirty="0">
                          <a:effectLst/>
                        </a:rPr>
                        <a:t>Mirror X/Y motor</a:t>
                      </a:r>
                    </a:p>
                    <a:p>
                      <a:pPr marL="0" marR="0">
                        <a:spcBef>
                          <a:spcPts val="0"/>
                        </a:spcBef>
                        <a:spcAft>
                          <a:spcPts val="0"/>
                        </a:spcAft>
                      </a:pPr>
                      <a:r>
                        <a:rPr lang="en-US" sz="1400" dirty="0">
                          <a:effectLst/>
                        </a:rPr>
                        <a:t>Mirror fold motor</a:t>
                      </a:r>
                      <a:endParaRPr lang="en-US" sz="1400" dirty="0">
                        <a:effectLst/>
                        <a:latin typeface="Times New Roman"/>
                        <a:ea typeface="MS Mincho"/>
                      </a:endParaRPr>
                    </a:p>
                  </a:txBody>
                  <a:tcPr marL="68580" marR="68580" marT="0" marB="0"/>
                </a:tc>
                <a:tc>
                  <a:txBody>
                    <a:bodyPr/>
                    <a:lstStyle/>
                    <a:p>
                      <a:pPr marL="0" marR="0">
                        <a:spcBef>
                          <a:spcPts val="0"/>
                        </a:spcBef>
                        <a:spcAft>
                          <a:spcPts val="0"/>
                        </a:spcAft>
                      </a:pPr>
                      <a:r>
                        <a:rPr lang="en-US" sz="1400" baseline="0" dirty="0" smtClean="0">
                          <a:solidFill>
                            <a:schemeClr val="tx1"/>
                          </a:solidFill>
                          <a:effectLst/>
                        </a:rPr>
                        <a:t>DRV8908-Q1, DRV8873-Q1</a:t>
                      </a:r>
                      <a:endParaRPr lang="en-US" sz="1400" baseline="0" dirty="0">
                        <a:solidFill>
                          <a:schemeClr val="tx1"/>
                        </a:solidFill>
                        <a:effectLst/>
                        <a:latin typeface="Times New Roman"/>
                        <a:ea typeface="MS Mincho"/>
                      </a:endParaRPr>
                    </a:p>
                  </a:txBody>
                  <a:tcPr marL="68580" marR="68580" marT="0" marB="0"/>
                </a:tc>
              </a:tr>
              <a:tr h="182551">
                <a:tc>
                  <a:txBody>
                    <a:bodyPr/>
                    <a:lstStyle/>
                    <a:p>
                      <a:pPr marL="0" marR="0">
                        <a:spcBef>
                          <a:spcPts val="0"/>
                        </a:spcBef>
                        <a:spcAft>
                          <a:spcPts val="0"/>
                        </a:spcAft>
                      </a:pPr>
                      <a:r>
                        <a:rPr lang="en-US" sz="1400" u="sng" dirty="0">
                          <a:effectLst/>
                          <a:hlinkClick r:id="rId4"/>
                        </a:rPr>
                        <a:t>Roof</a:t>
                      </a:r>
                      <a:endParaRPr lang="en-US" sz="1600" dirty="0">
                        <a:solidFill>
                          <a:schemeClr val="bg1"/>
                        </a:solidFill>
                        <a:effectLst/>
                        <a:latin typeface="Times New Roman"/>
                        <a:ea typeface="MS Mincho"/>
                      </a:endParaRPr>
                    </a:p>
                  </a:txBody>
                  <a:tcPr marL="68580" marR="68580" marT="0" marB="0"/>
                </a:tc>
                <a:tc>
                  <a:txBody>
                    <a:bodyPr/>
                    <a:lstStyle/>
                    <a:p>
                      <a:pPr marL="0" marR="0">
                        <a:spcBef>
                          <a:spcPts val="0"/>
                        </a:spcBef>
                        <a:spcAft>
                          <a:spcPts val="0"/>
                        </a:spcAft>
                      </a:pPr>
                      <a:r>
                        <a:rPr lang="en-US" sz="1400" dirty="0">
                          <a:effectLst/>
                        </a:rPr>
                        <a:t>Roof motor</a:t>
                      </a:r>
                      <a:endParaRPr lang="en-US" sz="1400" dirty="0">
                        <a:effectLst/>
                        <a:latin typeface="Times New Roman"/>
                        <a:ea typeface="MS Mincho"/>
                      </a:endParaRPr>
                    </a:p>
                  </a:txBody>
                  <a:tcPr marL="68580" marR="68580" marT="0" marB="0"/>
                </a:tc>
                <a:tc>
                  <a:txBody>
                    <a:bodyPr/>
                    <a:lstStyle/>
                    <a:p>
                      <a:pPr marL="0" marR="0">
                        <a:spcBef>
                          <a:spcPts val="0"/>
                        </a:spcBef>
                        <a:spcAft>
                          <a:spcPts val="0"/>
                        </a:spcAft>
                      </a:pPr>
                      <a:r>
                        <a:rPr lang="en-US" sz="1400" dirty="0">
                          <a:effectLst/>
                        </a:rPr>
                        <a:t>DRV8705-Q1, DRV8706-Q1 </a:t>
                      </a:r>
                      <a:endParaRPr lang="en-US" sz="1400" dirty="0">
                        <a:effectLst/>
                        <a:latin typeface="Times New Roman"/>
                        <a:ea typeface="MS Mincho"/>
                      </a:endParaRPr>
                    </a:p>
                  </a:txBody>
                  <a:tcPr marL="68580" marR="68580" marT="0" marB="0"/>
                </a:tc>
              </a:tr>
              <a:tr h="182551">
                <a:tc>
                  <a:txBody>
                    <a:bodyPr/>
                    <a:lstStyle/>
                    <a:p>
                      <a:pPr marL="0" marR="0">
                        <a:spcBef>
                          <a:spcPts val="0"/>
                        </a:spcBef>
                        <a:spcAft>
                          <a:spcPts val="0"/>
                        </a:spcAft>
                      </a:pPr>
                      <a:r>
                        <a:rPr lang="en-US" sz="1400" dirty="0">
                          <a:effectLst/>
                        </a:rPr>
                        <a:t> </a:t>
                      </a:r>
                      <a:endParaRPr lang="en-US" sz="1600" dirty="0">
                        <a:solidFill>
                          <a:schemeClr val="bg1"/>
                        </a:solidFill>
                        <a:effectLst/>
                        <a:latin typeface="Times New Roman"/>
                        <a:ea typeface="MS Mincho"/>
                      </a:endParaRPr>
                    </a:p>
                  </a:txBody>
                  <a:tcPr marL="68580" marR="68580" marT="0" marB="0"/>
                </a:tc>
                <a:tc>
                  <a:txBody>
                    <a:bodyPr/>
                    <a:lstStyle/>
                    <a:p>
                      <a:pPr marL="0" marR="0">
                        <a:spcBef>
                          <a:spcPts val="0"/>
                        </a:spcBef>
                        <a:spcAft>
                          <a:spcPts val="0"/>
                        </a:spcAft>
                      </a:pPr>
                      <a:r>
                        <a:rPr lang="en-US" sz="1400" dirty="0">
                          <a:effectLst/>
                        </a:rPr>
                        <a:t>Multiple roof motor</a:t>
                      </a:r>
                      <a:endParaRPr lang="en-US" sz="1400" dirty="0">
                        <a:effectLst/>
                        <a:latin typeface="Times New Roman"/>
                        <a:ea typeface="MS Mincho"/>
                      </a:endParaRPr>
                    </a:p>
                  </a:txBody>
                  <a:tcPr marL="68580" marR="68580" marT="0" marB="0"/>
                </a:tc>
                <a:tc>
                  <a:txBody>
                    <a:bodyPr/>
                    <a:lstStyle/>
                    <a:p>
                      <a:pPr marL="0" marR="0">
                        <a:spcBef>
                          <a:spcPts val="0"/>
                        </a:spcBef>
                        <a:spcAft>
                          <a:spcPts val="0"/>
                        </a:spcAft>
                      </a:pPr>
                      <a:r>
                        <a:rPr lang="en-US" sz="1400">
                          <a:effectLst/>
                        </a:rPr>
                        <a:t>DRV8714-Q1, DRV8718-Q1</a:t>
                      </a:r>
                      <a:endParaRPr lang="en-US" sz="1400">
                        <a:effectLst/>
                        <a:latin typeface="Times New Roman"/>
                        <a:ea typeface="MS Mincho"/>
                      </a:endParaRPr>
                    </a:p>
                  </a:txBody>
                  <a:tcPr marL="68580" marR="68580" marT="0" marB="0"/>
                </a:tc>
              </a:tr>
              <a:tr h="182551">
                <a:tc>
                  <a:txBody>
                    <a:bodyPr/>
                    <a:lstStyle/>
                    <a:p>
                      <a:pPr marL="0" marR="0">
                        <a:spcBef>
                          <a:spcPts val="0"/>
                        </a:spcBef>
                        <a:spcAft>
                          <a:spcPts val="0"/>
                        </a:spcAft>
                      </a:pPr>
                      <a:r>
                        <a:rPr lang="en-US" sz="1400" u="sng" dirty="0">
                          <a:effectLst/>
                          <a:hlinkClick r:id="rId5"/>
                        </a:rPr>
                        <a:t>Trunk</a:t>
                      </a:r>
                      <a:endParaRPr lang="en-US" sz="1600" dirty="0">
                        <a:solidFill>
                          <a:schemeClr val="bg1"/>
                        </a:solidFill>
                        <a:effectLst/>
                        <a:latin typeface="Times New Roman"/>
                        <a:ea typeface="MS Mincho"/>
                      </a:endParaRPr>
                    </a:p>
                  </a:txBody>
                  <a:tcPr marL="68580" marR="68580" marT="0" marB="0"/>
                </a:tc>
                <a:tc>
                  <a:txBody>
                    <a:bodyPr/>
                    <a:lstStyle/>
                    <a:p>
                      <a:pPr marL="0" marR="0">
                        <a:spcBef>
                          <a:spcPts val="0"/>
                        </a:spcBef>
                        <a:spcAft>
                          <a:spcPts val="0"/>
                        </a:spcAft>
                      </a:pPr>
                      <a:r>
                        <a:rPr lang="en-US" sz="1400" dirty="0">
                          <a:effectLst/>
                        </a:rPr>
                        <a:t>Single trunk lift BDC motor</a:t>
                      </a:r>
                      <a:endParaRPr lang="en-US" sz="1400" dirty="0">
                        <a:effectLst/>
                        <a:latin typeface="Times New Roman"/>
                        <a:ea typeface="MS Mincho"/>
                      </a:endParaRPr>
                    </a:p>
                  </a:txBody>
                  <a:tcPr marL="68580" marR="68580" marT="0" marB="0"/>
                </a:tc>
                <a:tc>
                  <a:txBody>
                    <a:bodyPr/>
                    <a:lstStyle/>
                    <a:p>
                      <a:pPr marL="0" marR="0">
                        <a:spcBef>
                          <a:spcPts val="0"/>
                        </a:spcBef>
                        <a:spcAft>
                          <a:spcPts val="0"/>
                        </a:spcAft>
                      </a:pPr>
                      <a:r>
                        <a:rPr lang="en-US" sz="1400" dirty="0">
                          <a:effectLst/>
                        </a:rPr>
                        <a:t>DRV8705-Q1</a:t>
                      </a:r>
                      <a:r>
                        <a:rPr lang="en-US" sz="1400" dirty="0" smtClean="0">
                          <a:effectLst/>
                        </a:rPr>
                        <a:t>,</a:t>
                      </a:r>
                      <a:r>
                        <a:rPr lang="en-US" sz="1400" baseline="0" dirty="0" smtClean="0">
                          <a:effectLst/>
                        </a:rPr>
                        <a:t> DRV8706-Q1</a:t>
                      </a:r>
                      <a:endParaRPr lang="en-US" sz="1400" dirty="0">
                        <a:effectLst/>
                        <a:latin typeface="Times New Roman"/>
                        <a:ea typeface="MS Mincho"/>
                      </a:endParaRPr>
                    </a:p>
                  </a:txBody>
                  <a:tcPr marL="68580" marR="68580" marT="0" marB="0"/>
                </a:tc>
              </a:tr>
              <a:tr h="182551">
                <a:tc>
                  <a:txBody>
                    <a:bodyPr/>
                    <a:lstStyle/>
                    <a:p>
                      <a:pPr marL="0" marR="0">
                        <a:spcBef>
                          <a:spcPts val="0"/>
                        </a:spcBef>
                        <a:spcAft>
                          <a:spcPts val="0"/>
                        </a:spcAft>
                      </a:pPr>
                      <a:r>
                        <a:rPr lang="en-US" sz="1400" dirty="0">
                          <a:effectLst/>
                        </a:rPr>
                        <a:t> </a:t>
                      </a:r>
                      <a:endParaRPr lang="en-US" sz="1600" dirty="0">
                        <a:solidFill>
                          <a:schemeClr val="bg1"/>
                        </a:solidFill>
                        <a:effectLst/>
                        <a:latin typeface="Times New Roman"/>
                        <a:ea typeface="MS Mincho"/>
                      </a:endParaRPr>
                    </a:p>
                  </a:txBody>
                  <a:tcPr marL="68580" marR="68580" marT="0" marB="0"/>
                </a:tc>
                <a:tc>
                  <a:txBody>
                    <a:bodyPr/>
                    <a:lstStyle/>
                    <a:p>
                      <a:pPr marL="0" marR="0">
                        <a:spcBef>
                          <a:spcPts val="0"/>
                        </a:spcBef>
                        <a:spcAft>
                          <a:spcPts val="0"/>
                        </a:spcAft>
                      </a:pPr>
                      <a:r>
                        <a:rPr lang="en-US" sz="1400" dirty="0">
                          <a:effectLst/>
                        </a:rPr>
                        <a:t>Multiple trunk lift BDC motors</a:t>
                      </a:r>
                      <a:endParaRPr lang="en-US" sz="1400" dirty="0">
                        <a:effectLst/>
                        <a:latin typeface="Times New Roman"/>
                        <a:ea typeface="MS Mincho"/>
                      </a:endParaRPr>
                    </a:p>
                  </a:txBody>
                  <a:tcPr marL="68580" marR="68580" marT="0" marB="0"/>
                </a:tc>
                <a:tc>
                  <a:txBody>
                    <a:bodyPr/>
                    <a:lstStyle/>
                    <a:p>
                      <a:pPr marL="0" marR="0">
                        <a:spcBef>
                          <a:spcPts val="0"/>
                        </a:spcBef>
                        <a:spcAft>
                          <a:spcPts val="0"/>
                        </a:spcAft>
                      </a:pPr>
                      <a:r>
                        <a:rPr lang="en-US" sz="1400">
                          <a:effectLst/>
                        </a:rPr>
                        <a:t>DRV8714-Q1, DRV8718-Q1</a:t>
                      </a:r>
                      <a:endParaRPr lang="en-US" sz="1400">
                        <a:effectLst/>
                        <a:latin typeface="Times New Roman"/>
                        <a:ea typeface="MS Mincho"/>
                      </a:endParaRPr>
                    </a:p>
                  </a:txBody>
                  <a:tcPr marL="68580" marR="68580" marT="0" marB="0"/>
                </a:tc>
              </a:tr>
              <a:tr h="182551">
                <a:tc>
                  <a:txBody>
                    <a:bodyPr/>
                    <a:lstStyle/>
                    <a:p>
                      <a:pPr marL="0" marR="0">
                        <a:spcBef>
                          <a:spcPts val="0"/>
                        </a:spcBef>
                        <a:spcAft>
                          <a:spcPts val="0"/>
                        </a:spcAft>
                      </a:pPr>
                      <a:r>
                        <a:rPr lang="en-US" sz="1400" dirty="0">
                          <a:effectLst/>
                        </a:rPr>
                        <a:t> </a:t>
                      </a:r>
                      <a:endParaRPr lang="en-US" sz="1600" dirty="0">
                        <a:solidFill>
                          <a:schemeClr val="bg1"/>
                        </a:solidFill>
                        <a:effectLst/>
                        <a:latin typeface="Times New Roman"/>
                        <a:ea typeface="MS Mincho"/>
                      </a:endParaRPr>
                    </a:p>
                  </a:txBody>
                  <a:tcPr marL="68580" marR="68580" marT="0" marB="0"/>
                </a:tc>
                <a:tc>
                  <a:txBody>
                    <a:bodyPr/>
                    <a:lstStyle/>
                    <a:p>
                      <a:pPr marL="0" marR="0">
                        <a:spcBef>
                          <a:spcPts val="0"/>
                        </a:spcBef>
                        <a:spcAft>
                          <a:spcPts val="0"/>
                        </a:spcAft>
                      </a:pPr>
                      <a:r>
                        <a:rPr lang="en-US" sz="1400" dirty="0">
                          <a:effectLst/>
                        </a:rPr>
                        <a:t>Single trunk lift BLDC motor</a:t>
                      </a:r>
                      <a:endParaRPr lang="en-US" sz="1400" dirty="0">
                        <a:effectLst/>
                        <a:latin typeface="Times New Roman"/>
                        <a:ea typeface="MS Mincho"/>
                      </a:endParaRPr>
                    </a:p>
                  </a:txBody>
                  <a:tcPr marL="68580" marR="68580" marT="0" marB="0"/>
                </a:tc>
                <a:tc>
                  <a:txBody>
                    <a:bodyPr/>
                    <a:lstStyle/>
                    <a:p>
                      <a:pPr marL="0" marR="0">
                        <a:spcBef>
                          <a:spcPts val="0"/>
                        </a:spcBef>
                        <a:spcAft>
                          <a:spcPts val="0"/>
                        </a:spcAft>
                      </a:pPr>
                      <a:r>
                        <a:rPr lang="en-US" sz="1400">
                          <a:effectLst/>
                        </a:rPr>
                        <a:t>DRV8343-Q1</a:t>
                      </a:r>
                      <a:endParaRPr lang="en-US" sz="1400">
                        <a:effectLst/>
                        <a:latin typeface="Times New Roman"/>
                        <a:ea typeface="MS Mincho"/>
                      </a:endParaRPr>
                    </a:p>
                  </a:txBody>
                  <a:tcPr marL="68580" marR="68580" marT="0" marB="0"/>
                </a:tc>
              </a:tr>
              <a:tr h="182551">
                <a:tc>
                  <a:txBody>
                    <a:bodyPr/>
                    <a:lstStyle/>
                    <a:p>
                      <a:pPr marL="0" marR="0">
                        <a:spcBef>
                          <a:spcPts val="0"/>
                        </a:spcBef>
                        <a:spcAft>
                          <a:spcPts val="0"/>
                        </a:spcAft>
                      </a:pPr>
                      <a:r>
                        <a:rPr lang="en-US" sz="1400" dirty="0">
                          <a:effectLst/>
                        </a:rPr>
                        <a:t> </a:t>
                      </a:r>
                      <a:endParaRPr lang="en-US" sz="1600" dirty="0">
                        <a:solidFill>
                          <a:schemeClr val="bg1"/>
                        </a:solidFill>
                        <a:effectLst/>
                        <a:latin typeface="Times New Roman"/>
                        <a:ea typeface="MS Mincho"/>
                      </a:endParaRPr>
                    </a:p>
                  </a:txBody>
                  <a:tcPr marL="68580" marR="68580" marT="0" marB="0"/>
                </a:tc>
                <a:tc>
                  <a:txBody>
                    <a:bodyPr/>
                    <a:lstStyle/>
                    <a:p>
                      <a:pPr marL="0" marR="0">
                        <a:spcBef>
                          <a:spcPts val="0"/>
                        </a:spcBef>
                        <a:spcAft>
                          <a:spcPts val="0"/>
                        </a:spcAft>
                      </a:pPr>
                      <a:r>
                        <a:rPr lang="en-US" sz="1400">
                          <a:effectLst/>
                        </a:rPr>
                        <a:t>Trunk cinch motor</a:t>
                      </a:r>
                      <a:endParaRPr lang="en-US" sz="1400">
                        <a:effectLst/>
                        <a:latin typeface="Times New Roman"/>
                        <a:ea typeface="MS Mincho"/>
                      </a:endParaRPr>
                    </a:p>
                  </a:txBody>
                  <a:tcPr marL="68580" marR="68580" marT="0" marB="0"/>
                </a:tc>
                <a:tc>
                  <a:txBody>
                    <a:bodyPr/>
                    <a:lstStyle/>
                    <a:p>
                      <a:pPr marL="0" marR="0">
                        <a:spcBef>
                          <a:spcPts val="0"/>
                        </a:spcBef>
                        <a:spcAft>
                          <a:spcPts val="0"/>
                        </a:spcAft>
                      </a:pPr>
                      <a:r>
                        <a:rPr lang="en-US" sz="1400" dirty="0">
                          <a:effectLst/>
                        </a:rPr>
                        <a:t>DRV8873-Q1</a:t>
                      </a:r>
                      <a:endParaRPr lang="en-US" sz="1400" dirty="0">
                        <a:effectLst/>
                        <a:latin typeface="Times New Roman"/>
                        <a:ea typeface="MS Mincho"/>
                      </a:endParaRPr>
                    </a:p>
                  </a:txBody>
                  <a:tcPr marL="68580" marR="68580" marT="0" marB="0"/>
                </a:tc>
              </a:tr>
              <a:tr h="182551">
                <a:tc>
                  <a:txBody>
                    <a:bodyPr/>
                    <a:lstStyle/>
                    <a:p>
                      <a:pPr marL="0" marR="0">
                        <a:spcBef>
                          <a:spcPts val="0"/>
                        </a:spcBef>
                        <a:spcAft>
                          <a:spcPts val="0"/>
                        </a:spcAft>
                      </a:pPr>
                      <a:r>
                        <a:rPr lang="en-US" sz="1400" u="sng" dirty="0">
                          <a:effectLst/>
                          <a:hlinkClick r:id="rId6"/>
                        </a:rPr>
                        <a:t>Seat</a:t>
                      </a:r>
                      <a:endParaRPr lang="en-US" sz="1600" dirty="0">
                        <a:solidFill>
                          <a:schemeClr val="bg1"/>
                        </a:solidFill>
                        <a:effectLst/>
                        <a:latin typeface="Times New Roman"/>
                        <a:ea typeface="MS Mincho"/>
                      </a:endParaRPr>
                    </a:p>
                  </a:txBody>
                  <a:tcPr marL="68580" marR="68580" marT="0" marB="0"/>
                </a:tc>
                <a:tc>
                  <a:txBody>
                    <a:bodyPr/>
                    <a:lstStyle/>
                    <a:p>
                      <a:pPr marL="0" marR="0">
                        <a:spcBef>
                          <a:spcPts val="0"/>
                        </a:spcBef>
                        <a:spcAft>
                          <a:spcPts val="0"/>
                        </a:spcAft>
                      </a:pPr>
                      <a:r>
                        <a:rPr lang="en-US" sz="1400">
                          <a:effectLst/>
                        </a:rPr>
                        <a:t>Seat position adjust motor</a:t>
                      </a:r>
                      <a:endParaRPr lang="en-US" sz="1400">
                        <a:effectLst/>
                        <a:latin typeface="Times New Roman"/>
                        <a:ea typeface="MS Mincho"/>
                      </a:endParaRPr>
                    </a:p>
                  </a:txBody>
                  <a:tcPr marL="68580" marR="68580" marT="0" marB="0"/>
                </a:tc>
                <a:tc>
                  <a:txBody>
                    <a:bodyPr/>
                    <a:lstStyle/>
                    <a:p>
                      <a:pPr marL="0" marR="0">
                        <a:spcBef>
                          <a:spcPts val="0"/>
                        </a:spcBef>
                        <a:spcAft>
                          <a:spcPts val="0"/>
                        </a:spcAft>
                      </a:pPr>
                      <a:r>
                        <a:rPr lang="en-US" sz="1400" baseline="0" dirty="0" smtClean="0">
                          <a:solidFill>
                            <a:schemeClr val="tx1"/>
                          </a:solidFill>
                          <a:effectLst/>
                        </a:rPr>
                        <a:t>DRV8714-Q1, DRV8718-Q1</a:t>
                      </a:r>
                      <a:endParaRPr lang="en-US" sz="1400" dirty="0">
                        <a:effectLst/>
                        <a:latin typeface="Times New Roman"/>
                        <a:ea typeface="MS Mincho"/>
                      </a:endParaRPr>
                    </a:p>
                  </a:txBody>
                  <a:tcPr marL="68580" marR="68580" marT="0" marB="0"/>
                </a:tc>
              </a:tr>
              <a:tr h="200714">
                <a:tc>
                  <a:txBody>
                    <a:bodyPr/>
                    <a:lstStyle/>
                    <a:p>
                      <a:pPr marL="0" marR="0">
                        <a:spcBef>
                          <a:spcPts val="0"/>
                        </a:spcBef>
                        <a:spcAft>
                          <a:spcPts val="0"/>
                        </a:spcAft>
                      </a:pPr>
                      <a:r>
                        <a:rPr lang="en-US" sz="1400" dirty="0">
                          <a:effectLst/>
                        </a:rPr>
                        <a:t> </a:t>
                      </a:r>
                      <a:endParaRPr lang="en-US" sz="1600" dirty="0">
                        <a:solidFill>
                          <a:schemeClr val="bg1"/>
                        </a:solidFill>
                        <a:effectLst/>
                        <a:latin typeface="Times New Roman"/>
                        <a:ea typeface="MS Mincho"/>
                      </a:endParaRPr>
                    </a:p>
                  </a:txBody>
                  <a:tcPr marL="68580" marR="68580" marT="0" marB="0"/>
                </a:tc>
                <a:tc>
                  <a:txBody>
                    <a:bodyPr/>
                    <a:lstStyle/>
                    <a:p>
                      <a:pPr marL="0" marR="0">
                        <a:spcBef>
                          <a:spcPts val="0"/>
                        </a:spcBef>
                        <a:spcAft>
                          <a:spcPts val="0"/>
                        </a:spcAft>
                      </a:pPr>
                      <a:r>
                        <a:rPr lang="en-US" sz="1400">
                          <a:effectLst/>
                        </a:rPr>
                        <a:t>Lumbar support bladder pump motor</a:t>
                      </a:r>
                      <a:endParaRPr lang="en-US" sz="1400">
                        <a:effectLst/>
                        <a:latin typeface="Times New Roman"/>
                        <a:ea typeface="MS Mincho"/>
                      </a:endParaRPr>
                    </a:p>
                  </a:txBody>
                  <a:tcPr marL="68580" marR="68580" marT="0" marB="0"/>
                </a:tc>
                <a:tc>
                  <a:txBody>
                    <a:bodyPr/>
                    <a:lstStyle/>
                    <a:p>
                      <a:pPr marL="0" marR="0">
                        <a:spcBef>
                          <a:spcPts val="0"/>
                        </a:spcBef>
                        <a:spcAft>
                          <a:spcPts val="0"/>
                        </a:spcAft>
                      </a:pPr>
                      <a:r>
                        <a:rPr lang="en-US" sz="1400" baseline="0" dirty="0" smtClean="0">
                          <a:solidFill>
                            <a:schemeClr val="tx1"/>
                          </a:solidFill>
                          <a:effectLst/>
                        </a:rPr>
                        <a:t>DRV8873-Q1, DRV8874-Q1</a:t>
                      </a:r>
                      <a:endParaRPr lang="en-US" sz="1400" dirty="0">
                        <a:effectLst/>
                        <a:latin typeface="Times New Roman"/>
                        <a:ea typeface="MS Mincho"/>
                      </a:endParaRPr>
                    </a:p>
                  </a:txBody>
                  <a:tcPr marL="68580" marR="68580" marT="0" marB="0"/>
                </a:tc>
              </a:tr>
              <a:tr h="182551">
                <a:tc>
                  <a:txBody>
                    <a:bodyPr/>
                    <a:lstStyle/>
                    <a:p>
                      <a:pPr marL="0" marR="0">
                        <a:spcBef>
                          <a:spcPts val="0"/>
                        </a:spcBef>
                        <a:spcAft>
                          <a:spcPts val="0"/>
                        </a:spcAft>
                      </a:pPr>
                      <a:r>
                        <a:rPr lang="en-US" sz="1400" dirty="0">
                          <a:effectLst/>
                        </a:rPr>
                        <a:t> </a:t>
                      </a:r>
                      <a:endParaRPr lang="en-US" sz="1600" dirty="0">
                        <a:solidFill>
                          <a:schemeClr val="bg1"/>
                        </a:solidFill>
                        <a:effectLst/>
                        <a:latin typeface="Times New Roman"/>
                        <a:ea typeface="MS Mincho"/>
                      </a:endParaRPr>
                    </a:p>
                  </a:txBody>
                  <a:tcPr marL="68580" marR="68580" marT="0" marB="0"/>
                </a:tc>
                <a:tc>
                  <a:txBody>
                    <a:bodyPr/>
                    <a:lstStyle/>
                    <a:p>
                      <a:pPr marL="0" marR="0">
                        <a:spcBef>
                          <a:spcPts val="0"/>
                        </a:spcBef>
                        <a:spcAft>
                          <a:spcPts val="0"/>
                        </a:spcAft>
                      </a:pPr>
                      <a:r>
                        <a:rPr lang="en-US" sz="1400">
                          <a:effectLst/>
                        </a:rPr>
                        <a:t>Seat ventilation motor</a:t>
                      </a:r>
                      <a:endParaRPr lang="en-US" sz="1400">
                        <a:effectLst/>
                        <a:latin typeface="Times New Roman"/>
                        <a:ea typeface="MS Mincho"/>
                      </a:endParaRPr>
                    </a:p>
                  </a:txBody>
                  <a:tcPr marL="68580" marR="68580" marT="0" marB="0"/>
                </a:tc>
                <a:tc>
                  <a:txBody>
                    <a:bodyPr/>
                    <a:lstStyle/>
                    <a:p>
                      <a:pPr marL="0" marR="0">
                        <a:spcBef>
                          <a:spcPts val="0"/>
                        </a:spcBef>
                        <a:spcAft>
                          <a:spcPts val="0"/>
                        </a:spcAft>
                      </a:pPr>
                      <a:r>
                        <a:rPr lang="en-US" sz="1400" dirty="0">
                          <a:effectLst/>
                        </a:rPr>
                        <a:t>DRV10983-Q1</a:t>
                      </a:r>
                      <a:endParaRPr lang="en-US" sz="1400" dirty="0">
                        <a:effectLst/>
                        <a:latin typeface="Times New Roman"/>
                        <a:ea typeface="MS Mincho"/>
                      </a:endParaRPr>
                    </a:p>
                  </a:txBody>
                  <a:tcPr marL="68580" marR="68580" marT="0" marB="0"/>
                </a:tc>
              </a:tr>
              <a:tr h="182551">
                <a:tc>
                  <a:txBody>
                    <a:bodyPr/>
                    <a:lstStyle/>
                    <a:p>
                      <a:pPr marL="0" marR="0">
                        <a:spcBef>
                          <a:spcPts val="0"/>
                        </a:spcBef>
                        <a:spcAft>
                          <a:spcPts val="0"/>
                        </a:spcAft>
                      </a:pPr>
                      <a:r>
                        <a:rPr lang="en-US" sz="1400" dirty="0">
                          <a:effectLst/>
                        </a:rPr>
                        <a:t> </a:t>
                      </a:r>
                      <a:endParaRPr lang="en-US" sz="1600" dirty="0">
                        <a:solidFill>
                          <a:schemeClr val="bg1"/>
                        </a:solidFill>
                        <a:effectLst/>
                        <a:latin typeface="Times New Roman"/>
                        <a:ea typeface="MS Mincho"/>
                      </a:endParaRPr>
                    </a:p>
                  </a:txBody>
                  <a:tcPr marL="68580" marR="68580" marT="0" marB="0"/>
                </a:tc>
                <a:tc>
                  <a:txBody>
                    <a:bodyPr/>
                    <a:lstStyle/>
                    <a:p>
                      <a:pPr marL="0" marR="0">
                        <a:spcBef>
                          <a:spcPts val="0"/>
                        </a:spcBef>
                        <a:spcAft>
                          <a:spcPts val="0"/>
                        </a:spcAft>
                      </a:pPr>
                      <a:r>
                        <a:rPr lang="en-US" sz="1400">
                          <a:effectLst/>
                        </a:rPr>
                        <a:t>Seat base rotation motor</a:t>
                      </a:r>
                      <a:endParaRPr lang="en-US" sz="1400">
                        <a:effectLst/>
                        <a:latin typeface="Times New Roman"/>
                        <a:ea typeface="MS Mincho"/>
                      </a:endParaRPr>
                    </a:p>
                  </a:txBody>
                  <a:tcPr marL="68580" marR="68580" marT="0" marB="0"/>
                </a:tc>
                <a:tc>
                  <a:txBody>
                    <a:bodyPr/>
                    <a:lstStyle/>
                    <a:p>
                      <a:pPr marL="0" marR="0">
                        <a:spcBef>
                          <a:spcPts val="0"/>
                        </a:spcBef>
                        <a:spcAft>
                          <a:spcPts val="0"/>
                        </a:spcAft>
                      </a:pPr>
                      <a:r>
                        <a:rPr lang="en-US" sz="1400" dirty="0">
                          <a:effectLst/>
                        </a:rPr>
                        <a:t>DRV8343-Q1</a:t>
                      </a:r>
                      <a:endParaRPr lang="en-US" sz="1400" dirty="0">
                        <a:effectLst/>
                        <a:latin typeface="Times New Roman"/>
                        <a:ea typeface="MS Mincho"/>
                      </a:endParaRPr>
                    </a:p>
                  </a:txBody>
                  <a:tcPr marL="68580" marR="68580" marT="0" marB="0"/>
                </a:tc>
              </a:tr>
            </a:tbl>
          </a:graphicData>
        </a:graphic>
      </p:graphicFrame>
      <p:sp>
        <p:nvSpPr>
          <p:cNvPr id="3" name="Slide Number Placeholder 2"/>
          <p:cNvSpPr>
            <a:spLocks noGrp="1"/>
          </p:cNvSpPr>
          <p:nvPr>
            <p:ph type="sldNum" sz="quarter" idx="10"/>
          </p:nvPr>
        </p:nvSpPr>
        <p:spPr/>
        <p:txBody>
          <a:bodyPr/>
          <a:lstStyle/>
          <a:p>
            <a:pPr>
              <a:defRPr/>
            </a:pPr>
            <a:fld id="{D4C52F08-588C-488E-A5AB-DF69250DE862}" type="slidenum">
              <a:rPr lang="en-US" smtClean="0">
                <a:solidFill>
                  <a:srgbClr val="000000"/>
                </a:solidFill>
              </a:rPr>
              <a:pPr>
                <a:defRPr/>
              </a:pPr>
              <a:t>10</a:t>
            </a:fld>
            <a:endParaRPr lang="en-US">
              <a:solidFill>
                <a:srgbClr val="000000"/>
              </a:solidFill>
            </a:endParaRPr>
          </a:p>
        </p:txBody>
      </p:sp>
    </p:spTree>
    <p:extLst>
      <p:ext uri="{BB962C8B-B14F-4D97-AF65-F5344CB8AC3E}">
        <p14:creationId xmlns:p14="http://schemas.microsoft.com/office/powerpoint/2010/main" val="18567642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A4F949CC-DDDC-42D1-B6DB-65F12E017F58}"/>
              </a:ext>
            </a:extLst>
          </p:cNvPr>
          <p:cNvSpPr>
            <a:spLocks noGrp="1"/>
          </p:cNvSpPr>
          <p:nvPr>
            <p:ph type="ctrTitle"/>
          </p:nvPr>
        </p:nvSpPr>
        <p:spPr/>
        <p:txBody>
          <a:bodyPr/>
          <a:lstStyle/>
          <a:p>
            <a:r>
              <a:rPr lang="en-US" dirty="0"/>
              <a:t>Thank you!</a:t>
            </a:r>
          </a:p>
        </p:txBody>
      </p:sp>
    </p:spTree>
    <p:extLst>
      <p:ext uri="{BB962C8B-B14F-4D97-AF65-F5344CB8AC3E}">
        <p14:creationId xmlns:p14="http://schemas.microsoft.com/office/powerpoint/2010/main" val="332576261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5315861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Automotive body motors at a glance </a:t>
            </a:r>
            <a:endParaRPr lang="en-US" dirty="0"/>
          </a:p>
        </p:txBody>
      </p:sp>
      <p:sp>
        <p:nvSpPr>
          <p:cNvPr id="5" name="Slide Number Placeholder 8">
            <a:extLst>
              <a:ext uri="{FF2B5EF4-FFF2-40B4-BE49-F238E27FC236}">
                <a16:creationId xmlns="" xmlns:a16="http://schemas.microsoft.com/office/drawing/2014/main" id="{FB4151FF-02A2-4947-BB69-79C8C692D92E}"/>
              </a:ext>
            </a:extLst>
          </p:cNvPr>
          <p:cNvSpPr txBox="1">
            <a:spLocks/>
          </p:cNvSpPr>
          <p:nvPr/>
        </p:nvSpPr>
        <p:spPr bwMode="auto">
          <a:xfrm>
            <a:off x="6976191" y="4852134"/>
            <a:ext cx="2133600" cy="179709"/>
          </a:xfrm>
          <a:prstGeom prst="rect">
            <a:avLst/>
          </a:prstGeom>
          <a:noFill/>
          <a:ln w="9525">
            <a:noFill/>
            <a:miter lim="800000"/>
            <a:headEnd/>
            <a:tailEnd/>
          </a:ln>
          <a:effectLst/>
        </p:spPr>
        <p:txBody>
          <a:bodyPr vert="horz" wrap="square" lIns="91409" tIns="45706" rIns="91409" bIns="45706" numCol="1" anchor="t" anchorCtr="0" compatLnSpc="1">
            <a:prstTxWarp prst="textNoShape">
              <a:avLst/>
            </a:prstTxWarp>
          </a:bodyPr>
          <a:lstStyle>
            <a:defPPr>
              <a:defRPr lang="en-US"/>
            </a:defPPr>
            <a:lvl1pPr marL="0" algn="r" defTabSz="457091" rtl="0" eaLnBrk="1" latinLnBrk="0" hangingPunct="1">
              <a:defRPr sz="667" kern="1200">
                <a:solidFill>
                  <a:schemeClr val="tx1"/>
                </a:solidFill>
                <a:latin typeface="+mn-lt"/>
                <a:ea typeface="+mn-ea"/>
                <a:cs typeface="+mn-cs"/>
              </a:defRPr>
            </a:lvl1pPr>
            <a:lvl2pPr marL="457091" algn="l" defTabSz="457091" rtl="0" eaLnBrk="1" latinLnBrk="0" hangingPunct="1">
              <a:defRPr sz="1833" kern="1200">
                <a:solidFill>
                  <a:schemeClr val="tx1"/>
                </a:solidFill>
                <a:latin typeface="+mn-lt"/>
                <a:ea typeface="+mn-ea"/>
                <a:cs typeface="+mn-cs"/>
              </a:defRPr>
            </a:lvl2pPr>
            <a:lvl3pPr marL="914180" algn="l" defTabSz="457091" rtl="0" eaLnBrk="1" latinLnBrk="0" hangingPunct="1">
              <a:defRPr sz="1833" kern="1200">
                <a:solidFill>
                  <a:schemeClr val="tx1"/>
                </a:solidFill>
                <a:latin typeface="+mn-lt"/>
                <a:ea typeface="+mn-ea"/>
                <a:cs typeface="+mn-cs"/>
              </a:defRPr>
            </a:lvl3pPr>
            <a:lvl4pPr marL="1371270" algn="l" defTabSz="457091" rtl="0" eaLnBrk="1" latinLnBrk="0" hangingPunct="1">
              <a:defRPr sz="1833" kern="1200">
                <a:solidFill>
                  <a:schemeClr val="tx1"/>
                </a:solidFill>
                <a:latin typeface="+mn-lt"/>
                <a:ea typeface="+mn-ea"/>
                <a:cs typeface="+mn-cs"/>
              </a:defRPr>
            </a:lvl4pPr>
            <a:lvl5pPr marL="1828362" algn="l" defTabSz="457091" rtl="0" eaLnBrk="1" latinLnBrk="0" hangingPunct="1">
              <a:defRPr sz="1833" kern="1200">
                <a:solidFill>
                  <a:schemeClr val="tx1"/>
                </a:solidFill>
                <a:latin typeface="+mn-lt"/>
                <a:ea typeface="+mn-ea"/>
                <a:cs typeface="+mn-cs"/>
              </a:defRPr>
            </a:lvl5pPr>
            <a:lvl6pPr marL="2285455" algn="l" defTabSz="457091" rtl="0" eaLnBrk="1" latinLnBrk="0" hangingPunct="1">
              <a:defRPr sz="1833" kern="1200">
                <a:solidFill>
                  <a:schemeClr val="tx1"/>
                </a:solidFill>
                <a:latin typeface="+mn-lt"/>
                <a:ea typeface="+mn-ea"/>
                <a:cs typeface="+mn-cs"/>
              </a:defRPr>
            </a:lvl6pPr>
            <a:lvl7pPr marL="2742540" algn="l" defTabSz="457091" rtl="0" eaLnBrk="1" latinLnBrk="0" hangingPunct="1">
              <a:defRPr sz="1833" kern="1200">
                <a:solidFill>
                  <a:schemeClr val="tx1"/>
                </a:solidFill>
                <a:latin typeface="+mn-lt"/>
                <a:ea typeface="+mn-ea"/>
                <a:cs typeface="+mn-cs"/>
              </a:defRPr>
            </a:lvl7pPr>
            <a:lvl8pPr marL="3199633" algn="l" defTabSz="457091" rtl="0" eaLnBrk="1" latinLnBrk="0" hangingPunct="1">
              <a:defRPr sz="1833" kern="1200">
                <a:solidFill>
                  <a:schemeClr val="tx1"/>
                </a:solidFill>
                <a:latin typeface="+mn-lt"/>
                <a:ea typeface="+mn-ea"/>
                <a:cs typeface="+mn-cs"/>
              </a:defRPr>
            </a:lvl8pPr>
            <a:lvl9pPr marL="3656724" algn="l" defTabSz="457091" rtl="0" eaLnBrk="1" latinLnBrk="0" hangingPunct="1">
              <a:defRPr sz="1833" kern="1200">
                <a:solidFill>
                  <a:schemeClr val="tx1"/>
                </a:solidFill>
                <a:latin typeface="+mn-lt"/>
                <a:ea typeface="+mn-ea"/>
                <a:cs typeface="+mn-cs"/>
              </a:defRPr>
            </a:lvl9pPr>
          </a:lstStyle>
          <a:p>
            <a:pPr>
              <a:defRPr/>
            </a:pPr>
            <a:fld id="{D4C52F08-588C-488E-A5AB-DF69250DE862}" type="slidenum">
              <a:rPr lang="en-US" sz="1000" smtClean="0">
                <a:solidFill>
                  <a:srgbClr val="000000"/>
                </a:solidFill>
              </a:rPr>
              <a:pPr>
                <a:defRPr/>
              </a:pPr>
              <a:t>2</a:t>
            </a:fld>
            <a:endParaRPr lang="en-US" sz="1000">
              <a:solidFill>
                <a:srgbClr val="000000"/>
              </a:solidFill>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2090" y="732660"/>
            <a:ext cx="6792321" cy="38206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803632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Crossing the H-bridge</a:t>
            </a:r>
            <a:endParaRPr lang="en-US" dirty="0"/>
          </a:p>
        </p:txBody>
      </p:sp>
      <p:sp>
        <p:nvSpPr>
          <p:cNvPr id="5" name="TextBox 4"/>
          <p:cNvSpPr txBox="1"/>
          <p:nvPr/>
        </p:nvSpPr>
        <p:spPr>
          <a:xfrm>
            <a:off x="231776" y="759078"/>
            <a:ext cx="3394112" cy="1502655"/>
          </a:xfrm>
          <a:prstGeom prst="rect">
            <a:avLst/>
          </a:prstGeom>
          <a:noFill/>
        </p:spPr>
        <p:txBody>
          <a:bodyPr wrap="square" rtlCol="0">
            <a:spAutoFit/>
          </a:bodyPr>
          <a:lstStyle/>
          <a:p>
            <a:pPr marL="227013" indent="-227013">
              <a:buFont typeface="Arial" panose="020B0604020202020204" pitchFamily="34" charset="0"/>
              <a:buChar char="•"/>
            </a:pPr>
            <a:r>
              <a:rPr lang="en-US" sz="1800" dirty="0" smtClean="0"/>
              <a:t>Relays operate switches in an H-bridge </a:t>
            </a:r>
          </a:p>
          <a:p>
            <a:pPr marL="227013" indent="-227013">
              <a:buFont typeface="Arial" panose="020B0604020202020204" pitchFamily="34" charset="0"/>
              <a:buChar char="•"/>
            </a:pPr>
            <a:r>
              <a:rPr lang="en-US" sz="1800" dirty="0" smtClean="0"/>
              <a:t>Make a “clicking” sound </a:t>
            </a:r>
          </a:p>
          <a:p>
            <a:pPr marL="227013" indent="-227013">
              <a:buFont typeface="Arial" panose="020B0604020202020204" pitchFamily="34" charset="0"/>
              <a:buChar char="•"/>
            </a:pPr>
            <a:r>
              <a:rPr lang="en-US" sz="1800" dirty="0" smtClean="0"/>
              <a:t>Lack precise motor position and control</a:t>
            </a:r>
            <a:endParaRPr lang="en-US" sz="1800" dirty="0"/>
          </a:p>
        </p:txBody>
      </p:sp>
      <p:pic>
        <p:nvPicPr>
          <p:cNvPr id="7" name="Picture 4"/>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490049" y="2261733"/>
            <a:ext cx="2926011" cy="23481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6" name="Group 5"/>
          <p:cNvGrpSpPr/>
          <p:nvPr/>
        </p:nvGrpSpPr>
        <p:grpSpPr>
          <a:xfrm>
            <a:off x="6170522" y="193077"/>
            <a:ext cx="2299679" cy="3338002"/>
            <a:chOff x="6642100" y="250587"/>
            <a:chExt cx="2299679" cy="3338002"/>
          </a:xfrm>
        </p:grpSpPr>
        <p:pic>
          <p:nvPicPr>
            <p:cNvPr id="8" name="Picture 2"/>
            <p:cNvPicPr>
              <a:picLocks noChangeAspect="1" noChangeArrowheads="1"/>
            </p:cNvPicPr>
            <p:nvPr/>
          </p:nvPicPr>
          <p:blipFill rotWithShape="1">
            <a:blip r:embed="rId4">
              <a:extLst>
                <a:ext uri="{28A0092B-C50C-407E-A947-70E740481C1C}">
                  <a14:useLocalDpi xmlns:a14="http://schemas.microsoft.com/office/drawing/2010/main"/>
                </a:ext>
              </a:extLst>
            </a:blip>
            <a:srcRect/>
            <a:stretch/>
          </p:blipFill>
          <p:spPr bwMode="auto">
            <a:xfrm>
              <a:off x="6642100" y="250587"/>
              <a:ext cx="2299679" cy="33380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4"/>
            <p:cNvPicPr>
              <a:picLocks noChangeAspect="1" noChangeArrowheads="1"/>
            </p:cNvPicPr>
            <p:nvPr/>
          </p:nvPicPr>
          <p:blipFill rotWithShape="1">
            <a:blip r:embed="rId5">
              <a:extLst>
                <a:ext uri="{28A0092B-C50C-407E-A947-70E740481C1C}">
                  <a14:useLocalDpi xmlns:a14="http://schemas.microsoft.com/office/drawing/2010/main"/>
                </a:ext>
              </a:extLst>
            </a:blip>
            <a:srcRect/>
            <a:stretch/>
          </p:blipFill>
          <p:spPr bwMode="auto">
            <a:xfrm>
              <a:off x="7407216" y="1430758"/>
              <a:ext cx="683772" cy="5631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10" name="Rectangle 9"/>
          <p:cNvSpPr/>
          <p:nvPr/>
        </p:nvSpPr>
        <p:spPr>
          <a:xfrm>
            <a:off x="3853133" y="3493940"/>
            <a:ext cx="5077843" cy="923330"/>
          </a:xfrm>
          <a:prstGeom prst="rect">
            <a:avLst/>
          </a:prstGeom>
        </p:spPr>
        <p:txBody>
          <a:bodyPr wrap="square">
            <a:spAutoFit/>
          </a:bodyPr>
          <a:lstStyle/>
          <a:p>
            <a:pPr marL="342900" indent="-342900">
              <a:buFont typeface="Arial" panose="020B0604020202020204" pitchFamily="34" charset="0"/>
              <a:buChar char="•"/>
            </a:pPr>
            <a:r>
              <a:rPr lang="en-US" sz="1800" dirty="0">
                <a:sym typeface="Wingdings" panose="05000000000000000000" pitchFamily="2" charset="2"/>
              </a:rPr>
              <a:t>MOSFET switching is faster than </a:t>
            </a:r>
            <a:r>
              <a:rPr lang="en-US" sz="1800" dirty="0" smtClean="0">
                <a:sym typeface="Wingdings" panose="05000000000000000000" pitchFamily="2" charset="2"/>
              </a:rPr>
              <a:t>relays </a:t>
            </a:r>
          </a:p>
          <a:p>
            <a:pPr marL="342900" indent="-342900">
              <a:buFont typeface="Arial" panose="020B0604020202020204" pitchFamily="34" charset="0"/>
              <a:buChar char="•"/>
            </a:pPr>
            <a:r>
              <a:rPr lang="en-US" sz="1800" dirty="0" smtClean="0">
                <a:sym typeface="Wingdings" panose="05000000000000000000" pitchFamily="2" charset="2"/>
              </a:rPr>
              <a:t>Allow PWM for speed control</a:t>
            </a:r>
          </a:p>
          <a:p>
            <a:pPr marL="342900" indent="-342900">
              <a:buFont typeface="Arial" panose="020B0604020202020204" pitchFamily="34" charset="0"/>
              <a:buChar char="•"/>
            </a:pPr>
            <a:r>
              <a:rPr lang="en-US" sz="1800" dirty="0" smtClean="0">
                <a:sym typeface="Wingdings" panose="05000000000000000000" pitchFamily="2" charset="2"/>
              </a:rPr>
              <a:t>Higher reliability </a:t>
            </a:r>
            <a:endParaRPr lang="en-US" sz="1800" dirty="0"/>
          </a:p>
        </p:txBody>
      </p:sp>
      <p:sp>
        <p:nvSpPr>
          <p:cNvPr id="11" name="Right Arrow 10"/>
          <p:cNvSpPr/>
          <p:nvPr/>
        </p:nvSpPr>
        <p:spPr>
          <a:xfrm rot="20464189">
            <a:off x="3543635" y="1773013"/>
            <a:ext cx="2640090" cy="105310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Slide Number Placeholder 8">
            <a:extLst>
              <a:ext uri="{FF2B5EF4-FFF2-40B4-BE49-F238E27FC236}">
                <a16:creationId xmlns="" xmlns:a16="http://schemas.microsoft.com/office/drawing/2014/main" id="{FB4151FF-02A2-4947-BB69-79C8C692D92E}"/>
              </a:ext>
            </a:extLst>
          </p:cNvPr>
          <p:cNvSpPr>
            <a:spLocks noGrp="1"/>
          </p:cNvSpPr>
          <p:nvPr>
            <p:ph type="sldNum" sz="quarter" idx="10"/>
          </p:nvPr>
        </p:nvSpPr>
        <p:spPr>
          <a:xfrm>
            <a:off x="6976191" y="4852134"/>
            <a:ext cx="2133600" cy="179709"/>
          </a:xfrm>
        </p:spPr>
        <p:txBody>
          <a:bodyPr/>
          <a:lstStyle/>
          <a:p>
            <a:pPr>
              <a:defRPr/>
            </a:pPr>
            <a:fld id="{D4C52F08-588C-488E-A5AB-DF69250DE862}" type="slidenum">
              <a:rPr lang="en-US" sz="1000" smtClean="0">
                <a:solidFill>
                  <a:srgbClr val="000000"/>
                </a:solidFill>
              </a:rPr>
              <a:pPr>
                <a:defRPr/>
              </a:pPr>
              <a:t>3</a:t>
            </a:fld>
            <a:endParaRPr lang="en-US" sz="1000">
              <a:solidFill>
                <a:srgbClr val="000000"/>
              </a:solidFill>
            </a:endParaRPr>
          </a:p>
        </p:txBody>
      </p:sp>
    </p:spTree>
    <p:extLst>
      <p:ext uri="{BB962C8B-B14F-4D97-AF65-F5344CB8AC3E}">
        <p14:creationId xmlns:p14="http://schemas.microsoft.com/office/powerpoint/2010/main" val="5244034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
            </a:r>
            <a:r>
              <a:rPr lang="en-US" i="1" dirty="0" smtClean="0"/>
              <a:t>switch</a:t>
            </a:r>
            <a:r>
              <a:rPr lang="en-US" dirty="0" smtClean="0"/>
              <a:t> to MOSFETs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929323381"/>
              </p:ext>
            </p:extLst>
          </p:nvPr>
        </p:nvGraphicFramePr>
        <p:xfrm>
          <a:off x="231775" y="511444"/>
          <a:ext cx="8555444" cy="440151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8">
            <a:extLst>
              <a:ext uri="{FF2B5EF4-FFF2-40B4-BE49-F238E27FC236}">
                <a16:creationId xmlns="" xmlns:a16="http://schemas.microsoft.com/office/drawing/2014/main" id="{FB4151FF-02A2-4947-BB69-79C8C692D92E}"/>
              </a:ext>
            </a:extLst>
          </p:cNvPr>
          <p:cNvSpPr>
            <a:spLocks noGrp="1"/>
          </p:cNvSpPr>
          <p:nvPr>
            <p:ph type="sldNum" sz="quarter" idx="10"/>
          </p:nvPr>
        </p:nvSpPr>
        <p:spPr>
          <a:xfrm>
            <a:off x="6976191" y="4852134"/>
            <a:ext cx="2133600" cy="179709"/>
          </a:xfrm>
        </p:spPr>
        <p:txBody>
          <a:bodyPr/>
          <a:lstStyle/>
          <a:p>
            <a:pPr>
              <a:defRPr/>
            </a:pPr>
            <a:fld id="{D4C52F08-588C-488E-A5AB-DF69250DE862}" type="slidenum">
              <a:rPr lang="en-US" sz="1000" smtClean="0">
                <a:solidFill>
                  <a:srgbClr val="000000"/>
                </a:solidFill>
              </a:rPr>
              <a:pPr>
                <a:defRPr/>
              </a:pPr>
              <a:t>4</a:t>
            </a:fld>
            <a:endParaRPr lang="en-US" sz="1000">
              <a:solidFill>
                <a:srgbClr val="000000"/>
              </a:solidFill>
            </a:endParaRPr>
          </a:p>
        </p:txBody>
      </p:sp>
    </p:spTree>
    <p:extLst>
      <p:ext uri="{BB962C8B-B14F-4D97-AF65-F5344CB8AC3E}">
        <p14:creationId xmlns:p14="http://schemas.microsoft.com/office/powerpoint/2010/main" val="1612721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Rectangle 60"/>
          <p:cNvSpPr/>
          <p:nvPr/>
        </p:nvSpPr>
        <p:spPr>
          <a:xfrm>
            <a:off x="343876" y="2004108"/>
            <a:ext cx="1904045" cy="31608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91402" tIns="320040" rIns="91402" bIns="102870" rtlCol="0" anchor="b"/>
          <a:lstStyle/>
          <a:p>
            <a:pPr algn="ctr" defTabSz="914378" fontAlgn="base">
              <a:lnSpc>
                <a:spcPct val="90000"/>
              </a:lnSpc>
              <a:spcBef>
                <a:spcPct val="0"/>
              </a:spcBef>
              <a:spcAft>
                <a:spcPct val="0"/>
              </a:spcAft>
            </a:pPr>
            <a:r>
              <a:rPr lang="en-US" sz="1400" dirty="0" smtClean="0">
                <a:solidFill>
                  <a:srgbClr val="117788"/>
                </a:solidFill>
                <a:cs typeface="Arial"/>
              </a:rPr>
              <a:t>DRV8706-Q1</a:t>
            </a:r>
            <a:endParaRPr lang="en-US" sz="1400" dirty="0">
              <a:solidFill>
                <a:srgbClr val="117788"/>
              </a:solidFill>
              <a:cs typeface="Arial"/>
            </a:endParaRPr>
          </a:p>
        </p:txBody>
      </p:sp>
      <p:sp>
        <p:nvSpPr>
          <p:cNvPr id="64" name="Rectangle 63"/>
          <p:cNvSpPr/>
          <p:nvPr/>
        </p:nvSpPr>
        <p:spPr>
          <a:xfrm>
            <a:off x="3431464" y="2020062"/>
            <a:ext cx="1904785" cy="26590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91402" tIns="320040" rIns="91402" bIns="102870" rtlCol="0" anchor="b"/>
          <a:lstStyle/>
          <a:p>
            <a:pPr algn="ctr" defTabSz="914378" fontAlgn="base">
              <a:spcBef>
                <a:spcPct val="0"/>
              </a:spcBef>
              <a:spcAft>
                <a:spcPct val="0"/>
              </a:spcAft>
            </a:pPr>
            <a:r>
              <a:rPr lang="en-US" sz="1400" dirty="0" smtClean="0">
                <a:solidFill>
                  <a:srgbClr val="117788"/>
                </a:solidFill>
                <a:cs typeface="Arial"/>
              </a:rPr>
              <a:t>DRV8706-Q1 EVM</a:t>
            </a:r>
            <a:endParaRPr lang="en-US" sz="1400" dirty="0">
              <a:solidFill>
                <a:srgbClr val="117788"/>
              </a:solidFill>
              <a:cs typeface="Arial"/>
            </a:endParaRPr>
          </a:p>
        </p:txBody>
      </p:sp>
      <p:sp>
        <p:nvSpPr>
          <p:cNvPr id="6" name="Rectangle 5">
            <a:extLst>
              <a:ext uri="{FF2B5EF4-FFF2-40B4-BE49-F238E27FC236}">
                <a16:creationId xmlns="" xmlns:a16="http://schemas.microsoft.com/office/drawing/2014/main" id="{928AAEB6-4B48-46A2-A632-0F01F47DF265}"/>
              </a:ext>
            </a:extLst>
          </p:cNvPr>
          <p:cNvSpPr/>
          <p:nvPr/>
        </p:nvSpPr>
        <p:spPr>
          <a:xfrm>
            <a:off x="-6510" y="780402"/>
            <a:ext cx="9144000" cy="1148429"/>
          </a:xfrm>
          <a:prstGeom prst="rect">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013">
              <a:solidFill>
                <a:srgbClr val="FFFFFF"/>
              </a:solidFill>
            </a:endParaRPr>
          </a:p>
        </p:txBody>
      </p:sp>
      <p:sp>
        <p:nvSpPr>
          <p:cNvPr id="2" name="Title 1">
            <a:extLst>
              <a:ext uri="{FF2B5EF4-FFF2-40B4-BE49-F238E27FC236}">
                <a16:creationId xmlns="" xmlns:a16="http://schemas.microsoft.com/office/drawing/2014/main" id="{3E78C114-98A4-4A11-859C-8C4E4CA6DBAD}"/>
              </a:ext>
            </a:extLst>
          </p:cNvPr>
          <p:cNvSpPr>
            <a:spLocks noGrp="1"/>
          </p:cNvSpPr>
          <p:nvPr>
            <p:ph type="title"/>
          </p:nvPr>
        </p:nvSpPr>
        <p:spPr>
          <a:xfrm>
            <a:off x="199691" y="139249"/>
            <a:ext cx="8458200" cy="610791"/>
          </a:xfrm>
        </p:spPr>
        <p:txBody>
          <a:bodyPr/>
          <a:lstStyle/>
          <a:p>
            <a:r>
              <a:rPr lang="en-US" sz="2800" dirty="0"/>
              <a:t>Mitigating EMI with an H-bridge </a:t>
            </a:r>
          </a:p>
        </p:txBody>
      </p:sp>
      <p:sp>
        <p:nvSpPr>
          <p:cNvPr id="38" name="TextBox 37">
            <a:extLst>
              <a:ext uri="{FF2B5EF4-FFF2-40B4-BE49-F238E27FC236}">
                <a16:creationId xmlns="" xmlns:a16="http://schemas.microsoft.com/office/drawing/2014/main" id="{A73E9DB5-C047-4FBE-A31E-53CD5A68F36B}"/>
              </a:ext>
            </a:extLst>
          </p:cNvPr>
          <p:cNvSpPr txBox="1"/>
          <p:nvPr/>
        </p:nvSpPr>
        <p:spPr>
          <a:xfrm>
            <a:off x="3560154" y="931946"/>
            <a:ext cx="5097737" cy="841256"/>
          </a:xfrm>
          <a:prstGeom prst="rect">
            <a:avLst/>
          </a:prstGeom>
          <a:noFill/>
        </p:spPr>
        <p:txBody>
          <a:bodyPr wrap="square" rtlCol="0">
            <a:spAutoFit/>
          </a:bodyPr>
          <a:lstStyle/>
          <a:p>
            <a:pPr>
              <a:spcAft>
                <a:spcPts val="400"/>
              </a:spcAft>
            </a:pPr>
            <a:r>
              <a:rPr lang="en-US" sz="1400" dirty="0">
                <a:solidFill>
                  <a:schemeClr val="accent3"/>
                </a:solidFill>
              </a:rPr>
              <a:t>Control </a:t>
            </a:r>
            <a:r>
              <a:rPr lang="en-US" sz="1400" dirty="0" smtClean="0">
                <a:solidFill>
                  <a:schemeClr val="accent3"/>
                </a:solidFill>
              </a:rPr>
              <a:t>speed </a:t>
            </a:r>
            <a:r>
              <a:rPr lang="en-US" sz="1400" dirty="0">
                <a:solidFill>
                  <a:schemeClr val="accent3"/>
                </a:solidFill>
              </a:rPr>
              <a:t>with pulse width modulation</a:t>
            </a:r>
          </a:p>
          <a:p>
            <a:pPr>
              <a:spcAft>
                <a:spcPts val="400"/>
              </a:spcAft>
            </a:pPr>
            <a:r>
              <a:rPr lang="en-US" sz="1400" dirty="0" smtClean="0">
                <a:solidFill>
                  <a:schemeClr val="accent3"/>
                </a:solidFill>
              </a:rPr>
              <a:t>Low electromagnetic emissions</a:t>
            </a:r>
          </a:p>
          <a:p>
            <a:pPr>
              <a:spcAft>
                <a:spcPts val="400"/>
              </a:spcAft>
            </a:pPr>
            <a:r>
              <a:rPr lang="en-US" sz="1400" dirty="0" smtClean="0">
                <a:solidFill>
                  <a:schemeClr val="accent3"/>
                </a:solidFill>
              </a:rPr>
              <a:t>Pass CISPR tests</a:t>
            </a:r>
          </a:p>
        </p:txBody>
      </p:sp>
      <p:sp>
        <p:nvSpPr>
          <p:cNvPr id="40" name="TextBox 39">
            <a:extLst>
              <a:ext uri="{FF2B5EF4-FFF2-40B4-BE49-F238E27FC236}">
                <a16:creationId xmlns="" xmlns:a16="http://schemas.microsoft.com/office/drawing/2014/main" id="{9E60A4AC-EF92-4B2D-BA22-78453F2A3D66}"/>
              </a:ext>
            </a:extLst>
          </p:cNvPr>
          <p:cNvSpPr txBox="1"/>
          <p:nvPr/>
        </p:nvSpPr>
        <p:spPr>
          <a:xfrm>
            <a:off x="855763" y="1155965"/>
            <a:ext cx="2409780" cy="374398"/>
          </a:xfrm>
          <a:prstGeom prst="rect">
            <a:avLst/>
          </a:prstGeom>
          <a:noFill/>
        </p:spPr>
        <p:txBody>
          <a:bodyPr wrap="square" rtlCol="0">
            <a:spAutoFit/>
          </a:bodyPr>
          <a:lstStyle/>
          <a:p>
            <a:r>
              <a:rPr lang="en-US" dirty="0">
                <a:solidFill>
                  <a:schemeClr val="accent3"/>
                </a:solidFill>
              </a:rPr>
              <a:t>Design challenges</a:t>
            </a:r>
          </a:p>
        </p:txBody>
      </p:sp>
      <p:sp>
        <p:nvSpPr>
          <p:cNvPr id="41" name="Oval 40">
            <a:extLst>
              <a:ext uri="{FF2B5EF4-FFF2-40B4-BE49-F238E27FC236}">
                <a16:creationId xmlns="" xmlns:a16="http://schemas.microsoft.com/office/drawing/2014/main" id="{6A49EAE9-25DF-4648-8391-F398499C2E6D}"/>
              </a:ext>
            </a:extLst>
          </p:cNvPr>
          <p:cNvSpPr/>
          <p:nvPr/>
        </p:nvSpPr>
        <p:spPr>
          <a:xfrm>
            <a:off x="262815" y="1071365"/>
            <a:ext cx="491345" cy="491345"/>
          </a:xfrm>
          <a:prstGeom prst="ellipse">
            <a:avLst/>
          </a:prstGeom>
          <a:solidFill>
            <a:schemeClr val="accent3"/>
          </a:solidFill>
          <a:ln w="127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grpSp>
        <p:nvGrpSpPr>
          <p:cNvPr id="43" name="Group 42">
            <a:extLst>
              <a:ext uri="{FF2B5EF4-FFF2-40B4-BE49-F238E27FC236}">
                <a16:creationId xmlns="" xmlns:a16="http://schemas.microsoft.com/office/drawing/2014/main" id="{6FF2E5F5-7043-4C44-B922-575E05595842}"/>
              </a:ext>
            </a:extLst>
          </p:cNvPr>
          <p:cNvGrpSpPr/>
          <p:nvPr/>
        </p:nvGrpSpPr>
        <p:grpSpPr>
          <a:xfrm>
            <a:off x="343876" y="1142849"/>
            <a:ext cx="346075" cy="348375"/>
            <a:chOff x="2355850" y="4743451"/>
            <a:chExt cx="955675" cy="962025"/>
          </a:xfrm>
        </p:grpSpPr>
        <p:sp>
          <p:nvSpPr>
            <p:cNvPr id="44" name="Freeform 5">
              <a:extLst>
                <a:ext uri="{FF2B5EF4-FFF2-40B4-BE49-F238E27FC236}">
                  <a16:creationId xmlns="" xmlns:a16="http://schemas.microsoft.com/office/drawing/2014/main" id="{9930EF1A-5C16-48BE-A715-4B2D49925A04}"/>
                </a:ext>
              </a:extLst>
            </p:cNvPr>
            <p:cNvSpPr>
              <a:spLocks/>
            </p:cNvSpPr>
            <p:nvPr/>
          </p:nvSpPr>
          <p:spPr bwMode="auto">
            <a:xfrm>
              <a:off x="2444750" y="4941888"/>
              <a:ext cx="211137" cy="306388"/>
            </a:xfrm>
            <a:custGeom>
              <a:avLst/>
              <a:gdLst>
                <a:gd name="T0" fmla="*/ 0 w 133"/>
                <a:gd name="T1" fmla="*/ 193 h 193"/>
                <a:gd name="T2" fmla="*/ 0 w 133"/>
                <a:gd name="T3" fmla="*/ 79 h 193"/>
                <a:gd name="T4" fmla="*/ 133 w 133"/>
                <a:gd name="T5" fmla="*/ 0 h 193"/>
              </a:gdLst>
              <a:ahLst/>
              <a:cxnLst>
                <a:cxn ang="0">
                  <a:pos x="T0" y="T1"/>
                </a:cxn>
                <a:cxn ang="0">
                  <a:pos x="T2" y="T3"/>
                </a:cxn>
                <a:cxn ang="0">
                  <a:pos x="T4" y="T5"/>
                </a:cxn>
              </a:cxnLst>
              <a:rect l="0" t="0" r="r" b="b"/>
              <a:pathLst>
                <a:path w="133" h="193">
                  <a:moveTo>
                    <a:pt x="0" y="193"/>
                  </a:moveTo>
                  <a:lnTo>
                    <a:pt x="0" y="79"/>
                  </a:lnTo>
                  <a:lnTo>
                    <a:pt x="133" y="0"/>
                  </a:lnTo>
                </a:path>
              </a:pathLst>
            </a:custGeom>
            <a:noFill/>
            <a:ln w="1587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5" name="Freeform 6">
              <a:extLst>
                <a:ext uri="{FF2B5EF4-FFF2-40B4-BE49-F238E27FC236}">
                  <a16:creationId xmlns="" xmlns:a16="http://schemas.microsoft.com/office/drawing/2014/main" id="{20EA3F05-AECF-40DA-97E7-3FE61A250058}"/>
                </a:ext>
              </a:extLst>
            </p:cNvPr>
            <p:cNvSpPr>
              <a:spLocks/>
            </p:cNvSpPr>
            <p:nvPr/>
          </p:nvSpPr>
          <p:spPr bwMode="auto">
            <a:xfrm>
              <a:off x="2587625" y="5565776"/>
              <a:ext cx="488950" cy="139700"/>
            </a:xfrm>
            <a:custGeom>
              <a:avLst/>
              <a:gdLst>
                <a:gd name="T0" fmla="*/ 308 w 308"/>
                <a:gd name="T1" fmla="*/ 0 h 88"/>
                <a:gd name="T2" fmla="*/ 154 w 308"/>
                <a:gd name="T3" fmla="*/ 88 h 88"/>
                <a:gd name="T4" fmla="*/ 0 w 308"/>
                <a:gd name="T5" fmla="*/ 0 h 88"/>
              </a:gdLst>
              <a:ahLst/>
              <a:cxnLst>
                <a:cxn ang="0">
                  <a:pos x="T0" y="T1"/>
                </a:cxn>
                <a:cxn ang="0">
                  <a:pos x="T2" y="T3"/>
                </a:cxn>
                <a:cxn ang="0">
                  <a:pos x="T4" y="T5"/>
                </a:cxn>
              </a:cxnLst>
              <a:rect l="0" t="0" r="r" b="b"/>
              <a:pathLst>
                <a:path w="308" h="88">
                  <a:moveTo>
                    <a:pt x="308" y="0"/>
                  </a:moveTo>
                  <a:lnTo>
                    <a:pt x="154" y="88"/>
                  </a:lnTo>
                  <a:lnTo>
                    <a:pt x="0" y="0"/>
                  </a:lnTo>
                </a:path>
              </a:pathLst>
            </a:custGeom>
            <a:noFill/>
            <a:ln w="1587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6" name="Freeform 7">
              <a:extLst>
                <a:ext uri="{FF2B5EF4-FFF2-40B4-BE49-F238E27FC236}">
                  <a16:creationId xmlns="" xmlns:a16="http://schemas.microsoft.com/office/drawing/2014/main" id="{E2E86B3C-4B6B-48CD-98DA-22731F18E4DA}"/>
                </a:ext>
              </a:extLst>
            </p:cNvPr>
            <p:cNvSpPr>
              <a:spLocks/>
            </p:cNvSpPr>
            <p:nvPr/>
          </p:nvSpPr>
          <p:spPr bwMode="auto">
            <a:xfrm>
              <a:off x="3009900" y="4940301"/>
              <a:ext cx="212725" cy="309563"/>
            </a:xfrm>
            <a:custGeom>
              <a:avLst/>
              <a:gdLst>
                <a:gd name="T0" fmla="*/ 0 w 134"/>
                <a:gd name="T1" fmla="*/ 0 h 195"/>
                <a:gd name="T2" fmla="*/ 134 w 134"/>
                <a:gd name="T3" fmla="*/ 80 h 195"/>
                <a:gd name="T4" fmla="*/ 134 w 134"/>
                <a:gd name="T5" fmla="*/ 195 h 195"/>
              </a:gdLst>
              <a:ahLst/>
              <a:cxnLst>
                <a:cxn ang="0">
                  <a:pos x="T0" y="T1"/>
                </a:cxn>
                <a:cxn ang="0">
                  <a:pos x="T2" y="T3"/>
                </a:cxn>
                <a:cxn ang="0">
                  <a:pos x="T4" y="T5"/>
                </a:cxn>
              </a:cxnLst>
              <a:rect l="0" t="0" r="r" b="b"/>
              <a:pathLst>
                <a:path w="134" h="195">
                  <a:moveTo>
                    <a:pt x="0" y="0"/>
                  </a:moveTo>
                  <a:lnTo>
                    <a:pt x="134" y="80"/>
                  </a:lnTo>
                  <a:lnTo>
                    <a:pt x="134" y="195"/>
                  </a:lnTo>
                </a:path>
              </a:pathLst>
            </a:custGeom>
            <a:noFill/>
            <a:ln w="1587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 name="Freeform 8">
              <a:extLst>
                <a:ext uri="{FF2B5EF4-FFF2-40B4-BE49-F238E27FC236}">
                  <a16:creationId xmlns="" xmlns:a16="http://schemas.microsoft.com/office/drawing/2014/main" id="{3D072760-2D6F-4E19-9C05-D3ED2F3D7766}"/>
                </a:ext>
              </a:extLst>
            </p:cNvPr>
            <p:cNvSpPr>
              <a:spLocks/>
            </p:cNvSpPr>
            <p:nvPr/>
          </p:nvSpPr>
          <p:spPr bwMode="auto">
            <a:xfrm>
              <a:off x="2355850" y="5305426"/>
              <a:ext cx="173037" cy="285750"/>
            </a:xfrm>
            <a:custGeom>
              <a:avLst/>
              <a:gdLst>
                <a:gd name="T0" fmla="*/ 109 w 109"/>
                <a:gd name="T1" fmla="*/ 180 h 180"/>
                <a:gd name="T2" fmla="*/ 0 w 109"/>
                <a:gd name="T3" fmla="*/ 118 h 180"/>
                <a:gd name="T4" fmla="*/ 0 w 109"/>
                <a:gd name="T5" fmla="*/ 0 h 180"/>
                <a:gd name="T6" fmla="*/ 109 w 109"/>
                <a:gd name="T7" fmla="*/ 57 h 180"/>
                <a:gd name="T8" fmla="*/ 109 w 109"/>
                <a:gd name="T9" fmla="*/ 180 h 180"/>
              </a:gdLst>
              <a:ahLst/>
              <a:cxnLst>
                <a:cxn ang="0">
                  <a:pos x="T0" y="T1"/>
                </a:cxn>
                <a:cxn ang="0">
                  <a:pos x="T2" y="T3"/>
                </a:cxn>
                <a:cxn ang="0">
                  <a:pos x="T4" y="T5"/>
                </a:cxn>
                <a:cxn ang="0">
                  <a:pos x="T6" y="T7"/>
                </a:cxn>
                <a:cxn ang="0">
                  <a:pos x="T8" y="T9"/>
                </a:cxn>
              </a:cxnLst>
              <a:rect l="0" t="0" r="r" b="b"/>
              <a:pathLst>
                <a:path w="109" h="180">
                  <a:moveTo>
                    <a:pt x="109" y="180"/>
                  </a:moveTo>
                  <a:lnTo>
                    <a:pt x="0" y="118"/>
                  </a:lnTo>
                  <a:lnTo>
                    <a:pt x="0" y="0"/>
                  </a:lnTo>
                  <a:lnTo>
                    <a:pt x="109" y="57"/>
                  </a:lnTo>
                  <a:lnTo>
                    <a:pt x="109" y="180"/>
                  </a:lnTo>
                  <a:close/>
                </a:path>
              </a:pathLst>
            </a:custGeom>
            <a:noFill/>
            <a:ln w="1587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 name="Freeform 9">
              <a:extLst>
                <a:ext uri="{FF2B5EF4-FFF2-40B4-BE49-F238E27FC236}">
                  <a16:creationId xmlns="" xmlns:a16="http://schemas.microsoft.com/office/drawing/2014/main" id="{CA94314D-807E-4279-BAE7-9B89344F77C1}"/>
                </a:ext>
              </a:extLst>
            </p:cNvPr>
            <p:cNvSpPr>
              <a:spLocks/>
            </p:cNvSpPr>
            <p:nvPr/>
          </p:nvSpPr>
          <p:spPr bwMode="auto">
            <a:xfrm>
              <a:off x="2528888" y="5303838"/>
              <a:ext cx="173037" cy="287338"/>
            </a:xfrm>
            <a:custGeom>
              <a:avLst/>
              <a:gdLst>
                <a:gd name="T0" fmla="*/ 0 w 109"/>
                <a:gd name="T1" fmla="*/ 181 h 181"/>
                <a:gd name="T2" fmla="*/ 109 w 109"/>
                <a:gd name="T3" fmla="*/ 119 h 181"/>
                <a:gd name="T4" fmla="*/ 109 w 109"/>
                <a:gd name="T5" fmla="*/ 0 h 181"/>
                <a:gd name="T6" fmla="*/ 0 w 109"/>
                <a:gd name="T7" fmla="*/ 58 h 181"/>
                <a:gd name="T8" fmla="*/ 0 w 109"/>
                <a:gd name="T9" fmla="*/ 181 h 181"/>
              </a:gdLst>
              <a:ahLst/>
              <a:cxnLst>
                <a:cxn ang="0">
                  <a:pos x="T0" y="T1"/>
                </a:cxn>
                <a:cxn ang="0">
                  <a:pos x="T2" y="T3"/>
                </a:cxn>
                <a:cxn ang="0">
                  <a:pos x="T4" y="T5"/>
                </a:cxn>
                <a:cxn ang="0">
                  <a:pos x="T6" y="T7"/>
                </a:cxn>
                <a:cxn ang="0">
                  <a:pos x="T8" y="T9"/>
                </a:cxn>
              </a:cxnLst>
              <a:rect l="0" t="0" r="r" b="b"/>
              <a:pathLst>
                <a:path w="109" h="181">
                  <a:moveTo>
                    <a:pt x="0" y="181"/>
                  </a:moveTo>
                  <a:lnTo>
                    <a:pt x="109" y="119"/>
                  </a:lnTo>
                  <a:lnTo>
                    <a:pt x="109" y="0"/>
                  </a:lnTo>
                  <a:lnTo>
                    <a:pt x="0" y="58"/>
                  </a:lnTo>
                  <a:lnTo>
                    <a:pt x="0" y="181"/>
                  </a:lnTo>
                  <a:close/>
                </a:path>
              </a:pathLst>
            </a:custGeom>
            <a:noFill/>
            <a:ln w="1587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 name="Freeform 10">
              <a:extLst>
                <a:ext uri="{FF2B5EF4-FFF2-40B4-BE49-F238E27FC236}">
                  <a16:creationId xmlns="" xmlns:a16="http://schemas.microsoft.com/office/drawing/2014/main" id="{0C43B994-7852-4586-B0D6-1E6FCFCEBE61}"/>
                </a:ext>
              </a:extLst>
            </p:cNvPr>
            <p:cNvSpPr>
              <a:spLocks/>
            </p:cNvSpPr>
            <p:nvPr/>
          </p:nvSpPr>
          <p:spPr bwMode="auto">
            <a:xfrm>
              <a:off x="2360613" y="5210176"/>
              <a:ext cx="341312" cy="92075"/>
            </a:xfrm>
            <a:custGeom>
              <a:avLst/>
              <a:gdLst>
                <a:gd name="T0" fmla="*/ 215 w 215"/>
                <a:gd name="T1" fmla="*/ 58 h 58"/>
                <a:gd name="T2" fmla="*/ 107 w 215"/>
                <a:gd name="T3" fmla="*/ 0 h 58"/>
                <a:gd name="T4" fmla="*/ 0 w 215"/>
                <a:gd name="T5" fmla="*/ 58 h 58"/>
              </a:gdLst>
              <a:ahLst/>
              <a:cxnLst>
                <a:cxn ang="0">
                  <a:pos x="T0" y="T1"/>
                </a:cxn>
                <a:cxn ang="0">
                  <a:pos x="T2" y="T3"/>
                </a:cxn>
                <a:cxn ang="0">
                  <a:pos x="T4" y="T5"/>
                </a:cxn>
              </a:cxnLst>
              <a:rect l="0" t="0" r="r" b="b"/>
              <a:pathLst>
                <a:path w="215" h="58">
                  <a:moveTo>
                    <a:pt x="215" y="58"/>
                  </a:moveTo>
                  <a:lnTo>
                    <a:pt x="107" y="0"/>
                  </a:lnTo>
                  <a:lnTo>
                    <a:pt x="0" y="58"/>
                  </a:lnTo>
                </a:path>
              </a:pathLst>
            </a:custGeom>
            <a:noFill/>
            <a:ln w="1587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 name="Freeform 11">
              <a:extLst>
                <a:ext uri="{FF2B5EF4-FFF2-40B4-BE49-F238E27FC236}">
                  <a16:creationId xmlns="" xmlns:a16="http://schemas.microsoft.com/office/drawing/2014/main" id="{A0889C7D-C6FB-463E-847C-B4E3AC5C8D50}"/>
                </a:ext>
              </a:extLst>
            </p:cNvPr>
            <p:cNvSpPr>
              <a:spLocks/>
            </p:cNvSpPr>
            <p:nvPr/>
          </p:nvSpPr>
          <p:spPr bwMode="auto">
            <a:xfrm>
              <a:off x="2967038" y="5305426"/>
              <a:ext cx="171450" cy="285750"/>
            </a:xfrm>
            <a:custGeom>
              <a:avLst/>
              <a:gdLst>
                <a:gd name="T0" fmla="*/ 108 w 108"/>
                <a:gd name="T1" fmla="*/ 180 h 180"/>
                <a:gd name="T2" fmla="*/ 0 w 108"/>
                <a:gd name="T3" fmla="*/ 118 h 180"/>
                <a:gd name="T4" fmla="*/ 0 w 108"/>
                <a:gd name="T5" fmla="*/ 0 h 180"/>
                <a:gd name="T6" fmla="*/ 108 w 108"/>
                <a:gd name="T7" fmla="*/ 57 h 180"/>
                <a:gd name="T8" fmla="*/ 108 w 108"/>
                <a:gd name="T9" fmla="*/ 180 h 180"/>
              </a:gdLst>
              <a:ahLst/>
              <a:cxnLst>
                <a:cxn ang="0">
                  <a:pos x="T0" y="T1"/>
                </a:cxn>
                <a:cxn ang="0">
                  <a:pos x="T2" y="T3"/>
                </a:cxn>
                <a:cxn ang="0">
                  <a:pos x="T4" y="T5"/>
                </a:cxn>
                <a:cxn ang="0">
                  <a:pos x="T6" y="T7"/>
                </a:cxn>
                <a:cxn ang="0">
                  <a:pos x="T8" y="T9"/>
                </a:cxn>
              </a:cxnLst>
              <a:rect l="0" t="0" r="r" b="b"/>
              <a:pathLst>
                <a:path w="108" h="180">
                  <a:moveTo>
                    <a:pt x="108" y="180"/>
                  </a:moveTo>
                  <a:lnTo>
                    <a:pt x="0" y="118"/>
                  </a:lnTo>
                  <a:lnTo>
                    <a:pt x="0" y="0"/>
                  </a:lnTo>
                  <a:lnTo>
                    <a:pt x="108" y="57"/>
                  </a:lnTo>
                  <a:lnTo>
                    <a:pt x="108" y="180"/>
                  </a:lnTo>
                  <a:close/>
                </a:path>
              </a:pathLst>
            </a:custGeom>
            <a:noFill/>
            <a:ln w="1587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5" name="Freeform 12">
              <a:extLst>
                <a:ext uri="{FF2B5EF4-FFF2-40B4-BE49-F238E27FC236}">
                  <a16:creationId xmlns="" xmlns:a16="http://schemas.microsoft.com/office/drawing/2014/main" id="{02161249-E4D5-4EE4-A35E-7B27C362DB14}"/>
                </a:ext>
              </a:extLst>
            </p:cNvPr>
            <p:cNvSpPr>
              <a:spLocks/>
            </p:cNvSpPr>
            <p:nvPr/>
          </p:nvSpPr>
          <p:spPr bwMode="auto">
            <a:xfrm>
              <a:off x="3138488" y="5303838"/>
              <a:ext cx="173037" cy="287338"/>
            </a:xfrm>
            <a:custGeom>
              <a:avLst/>
              <a:gdLst>
                <a:gd name="T0" fmla="*/ 0 w 109"/>
                <a:gd name="T1" fmla="*/ 181 h 181"/>
                <a:gd name="T2" fmla="*/ 108 w 109"/>
                <a:gd name="T3" fmla="*/ 119 h 181"/>
                <a:gd name="T4" fmla="*/ 109 w 109"/>
                <a:gd name="T5" fmla="*/ 0 h 181"/>
                <a:gd name="T6" fmla="*/ 0 w 109"/>
                <a:gd name="T7" fmla="*/ 58 h 181"/>
                <a:gd name="T8" fmla="*/ 0 w 109"/>
                <a:gd name="T9" fmla="*/ 181 h 181"/>
              </a:gdLst>
              <a:ahLst/>
              <a:cxnLst>
                <a:cxn ang="0">
                  <a:pos x="T0" y="T1"/>
                </a:cxn>
                <a:cxn ang="0">
                  <a:pos x="T2" y="T3"/>
                </a:cxn>
                <a:cxn ang="0">
                  <a:pos x="T4" y="T5"/>
                </a:cxn>
                <a:cxn ang="0">
                  <a:pos x="T6" y="T7"/>
                </a:cxn>
                <a:cxn ang="0">
                  <a:pos x="T8" y="T9"/>
                </a:cxn>
              </a:cxnLst>
              <a:rect l="0" t="0" r="r" b="b"/>
              <a:pathLst>
                <a:path w="109" h="181">
                  <a:moveTo>
                    <a:pt x="0" y="181"/>
                  </a:moveTo>
                  <a:lnTo>
                    <a:pt x="108" y="119"/>
                  </a:lnTo>
                  <a:lnTo>
                    <a:pt x="109" y="0"/>
                  </a:lnTo>
                  <a:lnTo>
                    <a:pt x="0" y="58"/>
                  </a:lnTo>
                  <a:lnTo>
                    <a:pt x="0" y="181"/>
                  </a:lnTo>
                  <a:close/>
                </a:path>
              </a:pathLst>
            </a:custGeom>
            <a:noFill/>
            <a:ln w="1587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 name="Freeform 13">
              <a:extLst>
                <a:ext uri="{FF2B5EF4-FFF2-40B4-BE49-F238E27FC236}">
                  <a16:creationId xmlns="" xmlns:a16="http://schemas.microsoft.com/office/drawing/2014/main" id="{EB0801F9-EC7E-43E4-803C-C1FDAD8FD7AD}"/>
                </a:ext>
              </a:extLst>
            </p:cNvPr>
            <p:cNvSpPr>
              <a:spLocks/>
            </p:cNvSpPr>
            <p:nvPr/>
          </p:nvSpPr>
          <p:spPr bwMode="auto">
            <a:xfrm>
              <a:off x="2970213" y="5210176"/>
              <a:ext cx="341312" cy="93663"/>
            </a:xfrm>
            <a:custGeom>
              <a:avLst/>
              <a:gdLst>
                <a:gd name="T0" fmla="*/ 215 w 215"/>
                <a:gd name="T1" fmla="*/ 59 h 59"/>
                <a:gd name="T2" fmla="*/ 107 w 215"/>
                <a:gd name="T3" fmla="*/ 0 h 59"/>
                <a:gd name="T4" fmla="*/ 0 w 215"/>
                <a:gd name="T5" fmla="*/ 58 h 59"/>
              </a:gdLst>
              <a:ahLst/>
              <a:cxnLst>
                <a:cxn ang="0">
                  <a:pos x="T0" y="T1"/>
                </a:cxn>
                <a:cxn ang="0">
                  <a:pos x="T2" y="T3"/>
                </a:cxn>
                <a:cxn ang="0">
                  <a:pos x="T4" y="T5"/>
                </a:cxn>
              </a:cxnLst>
              <a:rect l="0" t="0" r="r" b="b"/>
              <a:pathLst>
                <a:path w="215" h="59">
                  <a:moveTo>
                    <a:pt x="215" y="59"/>
                  </a:moveTo>
                  <a:lnTo>
                    <a:pt x="107" y="0"/>
                  </a:lnTo>
                  <a:lnTo>
                    <a:pt x="0" y="58"/>
                  </a:lnTo>
                </a:path>
              </a:pathLst>
            </a:custGeom>
            <a:noFill/>
            <a:ln w="1587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7" name="Freeform 14">
              <a:extLst>
                <a:ext uri="{FF2B5EF4-FFF2-40B4-BE49-F238E27FC236}">
                  <a16:creationId xmlns="" xmlns:a16="http://schemas.microsoft.com/office/drawing/2014/main" id="{0B954AEF-15DA-48F2-B418-65CA2B5EE935}"/>
                </a:ext>
              </a:extLst>
            </p:cNvPr>
            <p:cNvSpPr>
              <a:spLocks/>
            </p:cNvSpPr>
            <p:nvPr/>
          </p:nvSpPr>
          <p:spPr bwMode="auto">
            <a:xfrm>
              <a:off x="2660650" y="4838701"/>
              <a:ext cx="173037" cy="285750"/>
            </a:xfrm>
            <a:custGeom>
              <a:avLst/>
              <a:gdLst>
                <a:gd name="T0" fmla="*/ 109 w 109"/>
                <a:gd name="T1" fmla="*/ 180 h 180"/>
                <a:gd name="T2" fmla="*/ 0 w 109"/>
                <a:gd name="T3" fmla="*/ 118 h 180"/>
                <a:gd name="T4" fmla="*/ 0 w 109"/>
                <a:gd name="T5" fmla="*/ 0 h 180"/>
                <a:gd name="T6" fmla="*/ 109 w 109"/>
                <a:gd name="T7" fmla="*/ 57 h 180"/>
                <a:gd name="T8" fmla="*/ 109 w 109"/>
                <a:gd name="T9" fmla="*/ 180 h 180"/>
              </a:gdLst>
              <a:ahLst/>
              <a:cxnLst>
                <a:cxn ang="0">
                  <a:pos x="T0" y="T1"/>
                </a:cxn>
                <a:cxn ang="0">
                  <a:pos x="T2" y="T3"/>
                </a:cxn>
                <a:cxn ang="0">
                  <a:pos x="T4" y="T5"/>
                </a:cxn>
                <a:cxn ang="0">
                  <a:pos x="T6" y="T7"/>
                </a:cxn>
                <a:cxn ang="0">
                  <a:pos x="T8" y="T9"/>
                </a:cxn>
              </a:cxnLst>
              <a:rect l="0" t="0" r="r" b="b"/>
              <a:pathLst>
                <a:path w="109" h="180">
                  <a:moveTo>
                    <a:pt x="109" y="180"/>
                  </a:moveTo>
                  <a:lnTo>
                    <a:pt x="0" y="118"/>
                  </a:lnTo>
                  <a:lnTo>
                    <a:pt x="0" y="0"/>
                  </a:lnTo>
                  <a:lnTo>
                    <a:pt x="109" y="57"/>
                  </a:lnTo>
                  <a:lnTo>
                    <a:pt x="109" y="180"/>
                  </a:lnTo>
                  <a:close/>
                </a:path>
              </a:pathLst>
            </a:custGeom>
            <a:noFill/>
            <a:ln w="1587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9" name="Freeform 15">
              <a:extLst>
                <a:ext uri="{FF2B5EF4-FFF2-40B4-BE49-F238E27FC236}">
                  <a16:creationId xmlns="" xmlns:a16="http://schemas.microsoft.com/office/drawing/2014/main" id="{ABA202E7-FD82-4DDA-9568-7C8DE538A3C6}"/>
                </a:ext>
              </a:extLst>
            </p:cNvPr>
            <p:cNvSpPr>
              <a:spLocks/>
            </p:cNvSpPr>
            <p:nvPr/>
          </p:nvSpPr>
          <p:spPr bwMode="auto">
            <a:xfrm>
              <a:off x="2833688" y="4837113"/>
              <a:ext cx="173037" cy="287338"/>
            </a:xfrm>
            <a:custGeom>
              <a:avLst/>
              <a:gdLst>
                <a:gd name="T0" fmla="*/ 0 w 109"/>
                <a:gd name="T1" fmla="*/ 181 h 181"/>
                <a:gd name="T2" fmla="*/ 109 w 109"/>
                <a:gd name="T3" fmla="*/ 119 h 181"/>
                <a:gd name="T4" fmla="*/ 109 w 109"/>
                <a:gd name="T5" fmla="*/ 0 h 181"/>
                <a:gd name="T6" fmla="*/ 0 w 109"/>
                <a:gd name="T7" fmla="*/ 58 h 181"/>
                <a:gd name="T8" fmla="*/ 0 w 109"/>
                <a:gd name="T9" fmla="*/ 181 h 181"/>
              </a:gdLst>
              <a:ahLst/>
              <a:cxnLst>
                <a:cxn ang="0">
                  <a:pos x="T0" y="T1"/>
                </a:cxn>
                <a:cxn ang="0">
                  <a:pos x="T2" y="T3"/>
                </a:cxn>
                <a:cxn ang="0">
                  <a:pos x="T4" y="T5"/>
                </a:cxn>
                <a:cxn ang="0">
                  <a:pos x="T6" y="T7"/>
                </a:cxn>
                <a:cxn ang="0">
                  <a:pos x="T8" y="T9"/>
                </a:cxn>
              </a:cxnLst>
              <a:rect l="0" t="0" r="r" b="b"/>
              <a:pathLst>
                <a:path w="109" h="181">
                  <a:moveTo>
                    <a:pt x="0" y="181"/>
                  </a:moveTo>
                  <a:lnTo>
                    <a:pt x="109" y="119"/>
                  </a:lnTo>
                  <a:lnTo>
                    <a:pt x="109" y="0"/>
                  </a:lnTo>
                  <a:lnTo>
                    <a:pt x="0" y="58"/>
                  </a:lnTo>
                  <a:lnTo>
                    <a:pt x="0" y="181"/>
                  </a:lnTo>
                  <a:close/>
                </a:path>
              </a:pathLst>
            </a:custGeom>
            <a:noFill/>
            <a:ln w="1587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 name="Freeform 16">
              <a:extLst>
                <a:ext uri="{FF2B5EF4-FFF2-40B4-BE49-F238E27FC236}">
                  <a16:creationId xmlns="" xmlns:a16="http://schemas.microsoft.com/office/drawing/2014/main" id="{FE943236-F1EA-4743-82A9-BF15F4B7D2DC}"/>
                </a:ext>
              </a:extLst>
            </p:cNvPr>
            <p:cNvSpPr>
              <a:spLocks/>
            </p:cNvSpPr>
            <p:nvPr/>
          </p:nvSpPr>
          <p:spPr bwMode="auto">
            <a:xfrm>
              <a:off x="2665413" y="4743451"/>
              <a:ext cx="339725" cy="92075"/>
            </a:xfrm>
            <a:custGeom>
              <a:avLst/>
              <a:gdLst>
                <a:gd name="T0" fmla="*/ 214 w 214"/>
                <a:gd name="T1" fmla="*/ 58 h 58"/>
                <a:gd name="T2" fmla="*/ 107 w 214"/>
                <a:gd name="T3" fmla="*/ 0 h 58"/>
                <a:gd name="T4" fmla="*/ 0 w 214"/>
                <a:gd name="T5" fmla="*/ 58 h 58"/>
              </a:gdLst>
              <a:ahLst/>
              <a:cxnLst>
                <a:cxn ang="0">
                  <a:pos x="T0" y="T1"/>
                </a:cxn>
                <a:cxn ang="0">
                  <a:pos x="T2" y="T3"/>
                </a:cxn>
                <a:cxn ang="0">
                  <a:pos x="T4" y="T5"/>
                </a:cxn>
              </a:cxnLst>
              <a:rect l="0" t="0" r="r" b="b"/>
              <a:pathLst>
                <a:path w="214" h="58">
                  <a:moveTo>
                    <a:pt x="214" y="58"/>
                  </a:moveTo>
                  <a:lnTo>
                    <a:pt x="107" y="0"/>
                  </a:lnTo>
                  <a:lnTo>
                    <a:pt x="0" y="58"/>
                  </a:lnTo>
                </a:path>
              </a:pathLst>
            </a:custGeom>
            <a:noFill/>
            <a:ln w="1587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79" name="Freeform 9">
            <a:extLst>
              <a:ext uri="{FF2B5EF4-FFF2-40B4-BE49-F238E27FC236}">
                <a16:creationId xmlns="" xmlns:a16="http://schemas.microsoft.com/office/drawing/2014/main" id="{99BDD341-F1C1-4355-B89F-8E1C9D972275}"/>
              </a:ext>
            </a:extLst>
          </p:cNvPr>
          <p:cNvSpPr/>
          <p:nvPr/>
        </p:nvSpPr>
        <p:spPr>
          <a:xfrm rot="5400000" flipV="1">
            <a:off x="3002029" y="1195463"/>
            <a:ext cx="841255" cy="314228"/>
          </a:xfrm>
          <a:custGeom>
            <a:avLst/>
            <a:gdLst>
              <a:gd name="connsiteX0" fmla="*/ 0 w 3738520"/>
              <a:gd name="connsiteY0" fmla="*/ 647363 h 647363"/>
              <a:gd name="connsiteX1" fmla="*/ 0 w 3738520"/>
              <a:gd name="connsiteY1" fmla="*/ 0 h 647363"/>
              <a:gd name="connsiteX2" fmla="*/ 3738520 w 3738520"/>
              <a:gd name="connsiteY2" fmla="*/ 0 h 647363"/>
              <a:gd name="connsiteX3" fmla="*/ 3738520 w 3738520"/>
              <a:gd name="connsiteY3" fmla="*/ 647363 h 647363"/>
            </a:gdLst>
            <a:ahLst/>
            <a:cxnLst>
              <a:cxn ang="0">
                <a:pos x="connsiteX0" y="connsiteY0"/>
              </a:cxn>
              <a:cxn ang="0">
                <a:pos x="connsiteX1" y="connsiteY1"/>
              </a:cxn>
              <a:cxn ang="0">
                <a:pos x="connsiteX2" y="connsiteY2"/>
              </a:cxn>
              <a:cxn ang="0">
                <a:pos x="connsiteX3" y="connsiteY3"/>
              </a:cxn>
            </a:cxnLst>
            <a:rect l="l" t="t" r="r" b="b"/>
            <a:pathLst>
              <a:path w="3738520" h="647363">
                <a:moveTo>
                  <a:pt x="0" y="647363"/>
                </a:moveTo>
                <a:lnTo>
                  <a:pt x="0" y="0"/>
                </a:lnTo>
                <a:lnTo>
                  <a:pt x="3738520" y="0"/>
                </a:lnTo>
                <a:lnTo>
                  <a:pt x="3738520" y="647363"/>
                </a:lnTo>
              </a:path>
            </a:pathLst>
          </a:custGeom>
          <a:noFill/>
          <a:ln w="9525" cap="rnd">
            <a:solidFill>
              <a:schemeClr val="accent3"/>
            </a:solidFill>
            <a:prstDash val="soli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a:extLst>
              <a:ext uri="{FF2B5EF4-FFF2-40B4-BE49-F238E27FC236}">
                <a16:creationId xmlns="" xmlns:a16="http://schemas.microsoft.com/office/drawing/2014/main" id="{97D3DA5C-F0FA-46FF-B7A6-53732FB1F324}"/>
              </a:ext>
            </a:extLst>
          </p:cNvPr>
          <p:cNvCxnSpPr>
            <a:cxnSpLocks/>
          </p:cNvCxnSpPr>
          <p:nvPr/>
        </p:nvCxnSpPr>
        <p:spPr>
          <a:xfrm>
            <a:off x="2932952" y="1363155"/>
            <a:ext cx="332591" cy="0"/>
          </a:xfrm>
          <a:prstGeom prst="line">
            <a:avLst/>
          </a:prstGeom>
          <a:ln>
            <a:solidFill>
              <a:schemeClr val="accent3"/>
            </a:solidFill>
            <a:prstDash val="soli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 xmlns:a16="http://schemas.microsoft.com/office/drawing/2014/main" id="{CB54AE91-14B4-4DF7-8952-20FBB072C917}"/>
              </a:ext>
            </a:extLst>
          </p:cNvPr>
          <p:cNvCxnSpPr>
            <a:cxnSpLocks/>
          </p:cNvCxnSpPr>
          <p:nvPr/>
        </p:nvCxnSpPr>
        <p:spPr>
          <a:xfrm>
            <a:off x="3431464" y="2341385"/>
            <a:ext cx="1915919" cy="0"/>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86" name="Straight Connector 85">
            <a:extLst>
              <a:ext uri="{FF2B5EF4-FFF2-40B4-BE49-F238E27FC236}">
                <a16:creationId xmlns="" xmlns:a16="http://schemas.microsoft.com/office/drawing/2014/main" id="{09BA7E7B-F8C7-4612-A735-2FC348562D09}"/>
              </a:ext>
            </a:extLst>
          </p:cNvPr>
          <p:cNvCxnSpPr>
            <a:cxnSpLocks/>
          </p:cNvCxnSpPr>
          <p:nvPr/>
        </p:nvCxnSpPr>
        <p:spPr>
          <a:xfrm>
            <a:off x="385566" y="2352649"/>
            <a:ext cx="1915919" cy="0"/>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pic>
        <p:nvPicPr>
          <p:cNvPr id="3074" name="Picture 2" descr="https://training.ti.com/sites/default/files/styles/media_thumbnail/public/automotive_electric_motor_emc_thumb.jpg?itok=PsR7I3-p"/>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255862" y="2484515"/>
            <a:ext cx="2099051" cy="1180717"/>
          </a:xfrm>
          <a:prstGeom prst="rect">
            <a:avLst/>
          </a:prstGeom>
          <a:noFill/>
          <a:extLst>
            <a:ext uri="{909E8E84-426E-40DD-AFC4-6F175D3DCCD1}">
              <a14:hiddenFill xmlns:a14="http://schemas.microsoft.com/office/drawing/2010/main">
                <a:solidFill>
                  <a:srgbClr val="FFFFFF"/>
                </a:solidFill>
              </a14:hiddenFill>
            </a:ext>
          </a:extLst>
        </p:spPr>
      </p:pic>
      <p:sp>
        <p:nvSpPr>
          <p:cNvPr id="62" name="Content Placeholder 3">
            <a:extLst>
              <a:ext uri="{FF2B5EF4-FFF2-40B4-BE49-F238E27FC236}">
                <a16:creationId xmlns="" xmlns:a16="http://schemas.microsoft.com/office/drawing/2014/main" id="{CFA8E1ED-E5C1-47C4-BA1A-B69DDA4CF47A}"/>
              </a:ext>
            </a:extLst>
          </p:cNvPr>
          <p:cNvSpPr txBox="1">
            <a:spLocks/>
          </p:cNvSpPr>
          <p:nvPr/>
        </p:nvSpPr>
        <p:spPr bwMode="auto">
          <a:xfrm>
            <a:off x="6208653" y="3723786"/>
            <a:ext cx="2573958" cy="783525"/>
          </a:xfrm>
          <a:prstGeom prst="rect">
            <a:avLst/>
          </a:prstGeom>
          <a:noFill/>
          <a:ln w="9525" algn="ctr">
            <a:noFill/>
            <a:miter lim="800000"/>
            <a:headEnd/>
            <a:tailEnd/>
          </a:ln>
        </p:spPr>
        <p:txBody>
          <a:bodyPr vert="horz" wrap="square" lIns="75993" tIns="37985" rIns="75993" bIns="37985" numCol="1" anchor="t" anchorCtr="0" compatLnSpc="1">
            <a:prstTxWarp prst="textNoShape">
              <a:avLst/>
            </a:prstTxWarp>
          </a:bodyPr>
          <a:lstStyle>
            <a:lvl1pPr marL="226400" indent="-226400" algn="l" rtl="0" eaLnBrk="1" fontAlgn="base" hangingPunct="1">
              <a:spcBef>
                <a:spcPts val="800"/>
              </a:spcBef>
              <a:spcAft>
                <a:spcPct val="0"/>
              </a:spcAft>
              <a:buChar char="•"/>
              <a:defRPr sz="2000">
                <a:solidFill>
                  <a:schemeClr val="tx1"/>
                </a:solidFill>
                <a:latin typeface="+mn-lt"/>
                <a:ea typeface="+mn-ea"/>
                <a:cs typeface="+mn-cs"/>
              </a:defRPr>
            </a:lvl1pPr>
            <a:lvl2pPr marL="573125" indent="-232750" algn="l" rtl="0" eaLnBrk="1" fontAlgn="base" hangingPunct="1">
              <a:spcBef>
                <a:spcPct val="20000"/>
              </a:spcBef>
              <a:spcAft>
                <a:spcPct val="0"/>
              </a:spcAft>
              <a:buChar char="–"/>
              <a:defRPr>
                <a:solidFill>
                  <a:schemeClr val="tx1"/>
                </a:solidFill>
                <a:latin typeface="+mn-lt"/>
              </a:defRPr>
            </a:lvl2pPr>
            <a:lvl3pPr marL="851762" indent="-164692" algn="l" rtl="0" eaLnBrk="1" fontAlgn="base" hangingPunct="1">
              <a:spcBef>
                <a:spcPct val="15000"/>
              </a:spcBef>
              <a:spcAft>
                <a:spcPct val="0"/>
              </a:spcAft>
              <a:buChar char="•"/>
              <a:defRPr sz="1800">
                <a:solidFill>
                  <a:schemeClr val="tx1"/>
                </a:solidFill>
                <a:latin typeface="+mn-lt"/>
              </a:defRPr>
            </a:lvl3pPr>
            <a:lvl4pPr marL="1198474" indent="-232750" algn="l" rtl="0" eaLnBrk="1" fontAlgn="base" hangingPunct="1">
              <a:spcBef>
                <a:spcPct val="5000"/>
              </a:spcBef>
              <a:spcAft>
                <a:spcPct val="0"/>
              </a:spcAft>
              <a:buChar char="–"/>
              <a:defRPr sz="1800">
                <a:solidFill>
                  <a:schemeClr val="tx1"/>
                </a:solidFill>
                <a:latin typeface="+mn-lt"/>
              </a:defRPr>
            </a:lvl4pPr>
            <a:lvl5pPr marL="1484995" indent="-172630" algn="l" rtl="0" eaLnBrk="1" fontAlgn="base" hangingPunct="1">
              <a:spcBef>
                <a:spcPct val="0"/>
              </a:spcBef>
              <a:spcAft>
                <a:spcPct val="0"/>
              </a:spcAft>
              <a:buChar char="»"/>
              <a:defRPr sz="1800">
                <a:solidFill>
                  <a:schemeClr val="tx1"/>
                </a:solidFill>
                <a:latin typeface="+mn-lt"/>
              </a:defRPr>
            </a:lvl5pPr>
            <a:lvl6pPr marL="1940971" indent="-172630" algn="l" rtl="0" eaLnBrk="1" fontAlgn="base" hangingPunct="1">
              <a:spcBef>
                <a:spcPct val="0"/>
              </a:spcBef>
              <a:spcAft>
                <a:spcPct val="0"/>
              </a:spcAft>
              <a:buChar char="»"/>
              <a:defRPr sz="1600">
                <a:solidFill>
                  <a:schemeClr val="tx1"/>
                </a:solidFill>
                <a:latin typeface="+mn-lt"/>
              </a:defRPr>
            </a:lvl6pPr>
            <a:lvl7pPr marL="2396947" indent="-172630" algn="l" rtl="0" eaLnBrk="1" fontAlgn="base" hangingPunct="1">
              <a:spcBef>
                <a:spcPct val="0"/>
              </a:spcBef>
              <a:spcAft>
                <a:spcPct val="0"/>
              </a:spcAft>
              <a:buChar char="»"/>
              <a:defRPr sz="1600">
                <a:solidFill>
                  <a:schemeClr val="tx1"/>
                </a:solidFill>
                <a:latin typeface="+mn-lt"/>
              </a:defRPr>
            </a:lvl7pPr>
            <a:lvl8pPr marL="2852922" indent="-172630" algn="l" rtl="0" eaLnBrk="1" fontAlgn="base" hangingPunct="1">
              <a:spcBef>
                <a:spcPct val="0"/>
              </a:spcBef>
              <a:spcAft>
                <a:spcPct val="0"/>
              </a:spcAft>
              <a:buChar char="»"/>
              <a:defRPr sz="1600">
                <a:solidFill>
                  <a:schemeClr val="tx1"/>
                </a:solidFill>
                <a:latin typeface="+mn-lt"/>
              </a:defRPr>
            </a:lvl8pPr>
            <a:lvl9pPr marL="3308897" indent="-172630" algn="l" rtl="0" eaLnBrk="1" fontAlgn="base" hangingPunct="1">
              <a:spcBef>
                <a:spcPct val="0"/>
              </a:spcBef>
              <a:spcAft>
                <a:spcPct val="0"/>
              </a:spcAft>
              <a:buChar char="»"/>
              <a:defRPr sz="1600">
                <a:solidFill>
                  <a:schemeClr val="tx1"/>
                </a:solidFill>
                <a:latin typeface="+mn-lt"/>
              </a:defRPr>
            </a:lvl9pPr>
          </a:lstStyle>
          <a:p>
            <a:pPr marL="0" indent="0">
              <a:buNone/>
            </a:pPr>
            <a:r>
              <a:rPr lang="en-US" sz="1000" b="1" dirty="0" smtClean="0"/>
              <a:t>On-line technical information at training.ti.com</a:t>
            </a:r>
          </a:p>
          <a:p>
            <a:pPr marL="0" indent="0">
              <a:buNone/>
            </a:pPr>
            <a:endParaRPr lang="en-US" sz="1000" kern="0" dirty="0">
              <a:solidFill>
                <a:srgbClr val="000000"/>
              </a:solidFill>
            </a:endParaRPr>
          </a:p>
        </p:txBody>
      </p:sp>
      <p:sp>
        <p:nvSpPr>
          <p:cNvPr id="63" name="Rectangle 62"/>
          <p:cNvSpPr/>
          <p:nvPr/>
        </p:nvSpPr>
        <p:spPr>
          <a:xfrm>
            <a:off x="6314364" y="2020062"/>
            <a:ext cx="1904785" cy="26590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91402" tIns="320040" rIns="91402" bIns="102870" rtlCol="0" anchor="b"/>
          <a:lstStyle/>
          <a:p>
            <a:pPr algn="ctr" defTabSz="914378" fontAlgn="base">
              <a:spcBef>
                <a:spcPct val="0"/>
              </a:spcBef>
              <a:spcAft>
                <a:spcPct val="0"/>
              </a:spcAft>
            </a:pPr>
            <a:r>
              <a:rPr lang="en-US" sz="1400" dirty="0" smtClean="0">
                <a:solidFill>
                  <a:srgbClr val="117788"/>
                </a:solidFill>
                <a:cs typeface="Arial"/>
              </a:rPr>
              <a:t>Videos and Demos</a:t>
            </a:r>
            <a:endParaRPr lang="en-US" sz="1400" dirty="0">
              <a:solidFill>
                <a:srgbClr val="117788"/>
              </a:solidFill>
              <a:cs typeface="Arial"/>
            </a:endParaRPr>
          </a:p>
        </p:txBody>
      </p:sp>
      <p:cxnSp>
        <p:nvCxnSpPr>
          <p:cNvPr id="66" name="Straight Connector 65">
            <a:extLst>
              <a:ext uri="{FF2B5EF4-FFF2-40B4-BE49-F238E27FC236}">
                <a16:creationId xmlns="" xmlns:a16="http://schemas.microsoft.com/office/drawing/2014/main" id="{CB54AE91-14B4-4DF7-8952-20FBB072C917}"/>
              </a:ext>
            </a:extLst>
          </p:cNvPr>
          <p:cNvCxnSpPr>
            <a:cxnSpLocks/>
          </p:cNvCxnSpPr>
          <p:nvPr/>
        </p:nvCxnSpPr>
        <p:spPr>
          <a:xfrm>
            <a:off x="6314364" y="2341385"/>
            <a:ext cx="1915919" cy="0"/>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sp>
        <p:nvSpPr>
          <p:cNvPr id="67" name="Oval 66">
            <a:extLst>
              <a:ext uri="{FF2B5EF4-FFF2-40B4-BE49-F238E27FC236}">
                <a16:creationId xmlns="" xmlns:a16="http://schemas.microsoft.com/office/drawing/2014/main" id="{EFA3CC5F-4DEB-478F-9904-2FE33284F634}"/>
              </a:ext>
            </a:extLst>
          </p:cNvPr>
          <p:cNvSpPr/>
          <p:nvPr/>
        </p:nvSpPr>
        <p:spPr>
          <a:xfrm>
            <a:off x="7931626" y="2390272"/>
            <a:ext cx="638643" cy="315032"/>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400" dirty="0"/>
              <a:t>NEW</a:t>
            </a:r>
          </a:p>
        </p:txBody>
      </p:sp>
      <p:sp>
        <p:nvSpPr>
          <p:cNvPr id="11" name="Rectangle 10"/>
          <p:cNvSpPr/>
          <p:nvPr/>
        </p:nvSpPr>
        <p:spPr>
          <a:xfrm>
            <a:off x="3170145" y="2303123"/>
            <a:ext cx="314510" cy="307777"/>
          </a:xfrm>
          <a:prstGeom prst="rect">
            <a:avLst/>
          </a:prstGeom>
        </p:spPr>
        <p:txBody>
          <a:bodyPr wrap="none">
            <a:spAutoFit/>
          </a:bodyPr>
          <a:lstStyle/>
          <a:p>
            <a:r>
              <a:rPr lang="en-US" sz="1400" dirty="0">
                <a:solidFill>
                  <a:srgbClr val="FFFFFF"/>
                </a:solidFill>
              </a:rPr>
              <a:t>N</a:t>
            </a:r>
            <a:endParaRPr lang="en-US" dirty="0"/>
          </a:p>
        </p:txBody>
      </p:sp>
      <p:sp>
        <p:nvSpPr>
          <p:cNvPr id="3" name="TextBox 2"/>
          <p:cNvSpPr txBox="1"/>
          <p:nvPr/>
        </p:nvSpPr>
        <p:spPr>
          <a:xfrm>
            <a:off x="5286" y="4398922"/>
            <a:ext cx="9138714" cy="307777"/>
          </a:xfrm>
          <a:prstGeom prst="rect">
            <a:avLst/>
          </a:prstGeom>
          <a:solidFill>
            <a:schemeClr val="bg1">
              <a:lumMod val="50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pPr algn="ctr"/>
            <a:r>
              <a:rPr lang="en-US" sz="1400" dirty="0" smtClean="0"/>
              <a:t>Other IC options: DRV8106-Q1, DRV8714-Q1, DRV8718-Q1</a:t>
            </a:r>
            <a:endParaRPr lang="en-US" sz="1400" dirty="0"/>
          </a:p>
        </p:txBody>
      </p:sp>
      <p:sp>
        <p:nvSpPr>
          <p:cNvPr id="47" name="Slide Number Placeholder 8">
            <a:extLst>
              <a:ext uri="{FF2B5EF4-FFF2-40B4-BE49-F238E27FC236}">
                <a16:creationId xmlns="" xmlns:a16="http://schemas.microsoft.com/office/drawing/2014/main" id="{FB4151FF-02A2-4947-BB69-79C8C692D92E}"/>
              </a:ext>
            </a:extLst>
          </p:cNvPr>
          <p:cNvSpPr>
            <a:spLocks noGrp="1"/>
          </p:cNvSpPr>
          <p:nvPr>
            <p:ph type="sldNum" sz="quarter" idx="10"/>
          </p:nvPr>
        </p:nvSpPr>
        <p:spPr>
          <a:xfrm>
            <a:off x="6976191" y="4852134"/>
            <a:ext cx="2133600" cy="179709"/>
          </a:xfrm>
        </p:spPr>
        <p:txBody>
          <a:bodyPr/>
          <a:lstStyle/>
          <a:p>
            <a:pPr>
              <a:defRPr/>
            </a:pPr>
            <a:fld id="{D4C52F08-588C-488E-A5AB-DF69250DE862}" type="slidenum">
              <a:rPr lang="en-US" sz="1000" smtClean="0">
                <a:solidFill>
                  <a:srgbClr val="000000"/>
                </a:solidFill>
              </a:rPr>
              <a:pPr>
                <a:defRPr/>
              </a:pPr>
              <a:t>5</a:t>
            </a:fld>
            <a:endParaRPr lang="en-US" sz="1000">
              <a:solidFill>
                <a:srgbClr val="000000"/>
              </a:solidFill>
            </a:endParaRPr>
          </a:p>
        </p:txBody>
      </p:sp>
      <p:grpSp>
        <p:nvGrpSpPr>
          <p:cNvPr id="5" name="Group 4"/>
          <p:cNvGrpSpPr/>
          <p:nvPr/>
        </p:nvGrpSpPr>
        <p:grpSpPr>
          <a:xfrm>
            <a:off x="580725" y="2341385"/>
            <a:ext cx="1466978" cy="1466978"/>
            <a:chOff x="580725" y="2341385"/>
            <a:chExt cx="1466978" cy="1466978"/>
          </a:xfrm>
        </p:grpSpPr>
        <p:pic>
          <p:nvPicPr>
            <p:cNvPr id="3076" name="Picture 4" descr="https://www.ti.com/content/dam/ticom/images/products/ic/motor-drivers/chip/drv8703-q1-vanity-chipshot.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80725" y="2341385"/>
              <a:ext cx="1466978" cy="146697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769452" y="2916422"/>
              <a:ext cx="1102033" cy="276999"/>
            </a:xfrm>
            <a:prstGeom prst="rect">
              <a:avLst/>
            </a:prstGeom>
            <a:solidFill>
              <a:schemeClr val="tx1"/>
            </a:solidFill>
          </p:spPr>
          <p:txBody>
            <a:bodyPr wrap="none" rtlCol="0">
              <a:spAutoFit/>
            </a:bodyPr>
            <a:lstStyle/>
            <a:p>
              <a:r>
                <a:rPr lang="en-US" sz="1200" b="1" dirty="0" smtClean="0">
                  <a:solidFill>
                    <a:schemeClr val="bg1"/>
                  </a:solidFill>
                </a:rPr>
                <a:t>DRV8706-Q1</a:t>
              </a:r>
              <a:endParaRPr lang="en-US" sz="1200" b="1" dirty="0">
                <a:solidFill>
                  <a:schemeClr val="bg1"/>
                </a:solidFill>
              </a:endParaRPr>
            </a:p>
          </p:txBody>
        </p:sp>
      </p:grpSp>
      <p:sp>
        <p:nvSpPr>
          <p:cNvPr id="68" name="Oval 67">
            <a:extLst>
              <a:ext uri="{FF2B5EF4-FFF2-40B4-BE49-F238E27FC236}">
                <a16:creationId xmlns="" xmlns:a16="http://schemas.microsoft.com/office/drawing/2014/main" id="{EFA3CC5F-4DEB-478F-9904-2FE33284F634}"/>
              </a:ext>
            </a:extLst>
          </p:cNvPr>
          <p:cNvSpPr/>
          <p:nvPr/>
        </p:nvSpPr>
        <p:spPr>
          <a:xfrm>
            <a:off x="1674712" y="2383673"/>
            <a:ext cx="638643" cy="315032"/>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400" dirty="0" smtClean="0"/>
              <a:t>NEW</a:t>
            </a:r>
            <a:endParaRPr lang="en-US" sz="1400" dirty="0"/>
          </a:p>
        </p:txBody>
      </p:sp>
      <p:sp>
        <p:nvSpPr>
          <p:cNvPr id="8" name="Rectangle 7"/>
          <p:cNvSpPr/>
          <p:nvPr/>
        </p:nvSpPr>
        <p:spPr>
          <a:xfrm>
            <a:off x="278128" y="3754277"/>
            <a:ext cx="5639282" cy="584775"/>
          </a:xfrm>
          <a:prstGeom prst="rect">
            <a:avLst/>
          </a:prstGeom>
        </p:spPr>
        <p:txBody>
          <a:bodyPr wrap="square">
            <a:spAutoFit/>
          </a:bodyPr>
          <a:lstStyle/>
          <a:p>
            <a:r>
              <a:rPr lang="en-US" sz="1600" dirty="0"/>
              <a:t>Simplify EMI optimizations using Texas Instruments’ Smart Gate Drive and Spread Spectrum Clocking feature!</a:t>
            </a:r>
          </a:p>
        </p:txBody>
      </p:sp>
      <p:pic>
        <p:nvPicPr>
          <p:cNvPr id="4098" name="Picture 2" descr="DRV8706S-Q1 evaluation board front image"/>
          <p:cNvPicPr>
            <a:picLocks noChangeAspect="1" noChangeArrowheads="1"/>
          </p:cNvPicPr>
          <p:nvPr/>
        </p:nvPicPr>
        <p:blipFill rotWithShape="1">
          <a:blip r:embed="rId5">
            <a:extLst>
              <a:ext uri="{28A0092B-C50C-407E-A947-70E740481C1C}">
                <a14:useLocalDpi xmlns:a14="http://schemas.microsoft.com/office/drawing/2010/main" val="0"/>
              </a:ext>
            </a:extLst>
          </a:blip>
          <a:srcRect l="11072" t="8841" r="10457" b="5991"/>
          <a:stretch/>
        </p:blipFill>
        <p:spPr bwMode="auto">
          <a:xfrm>
            <a:off x="3334018" y="2451993"/>
            <a:ext cx="2221719" cy="1356370"/>
          </a:xfrm>
          <a:prstGeom prst="rect">
            <a:avLst/>
          </a:prstGeom>
          <a:noFill/>
          <a:extLst>
            <a:ext uri="{909E8E84-426E-40DD-AFC4-6F175D3DCCD1}">
              <a14:hiddenFill xmlns:a14="http://schemas.microsoft.com/office/drawing/2010/main">
                <a:solidFill>
                  <a:srgbClr val="FFFFFF"/>
                </a:solidFill>
              </a14:hiddenFill>
            </a:ext>
          </a:extLst>
        </p:spPr>
      </p:pic>
      <p:sp>
        <p:nvSpPr>
          <p:cNvPr id="60" name="Oval 59">
            <a:extLst>
              <a:ext uri="{FF2B5EF4-FFF2-40B4-BE49-F238E27FC236}">
                <a16:creationId xmlns="" xmlns:a16="http://schemas.microsoft.com/office/drawing/2014/main" id="{EFA3CC5F-4DEB-478F-9904-2FE33284F634}"/>
              </a:ext>
            </a:extLst>
          </p:cNvPr>
          <p:cNvSpPr/>
          <p:nvPr/>
        </p:nvSpPr>
        <p:spPr>
          <a:xfrm>
            <a:off x="4991306" y="2379700"/>
            <a:ext cx="638643" cy="315032"/>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400" dirty="0"/>
              <a:t>NEW</a:t>
            </a:r>
          </a:p>
        </p:txBody>
      </p:sp>
      <p:pic>
        <p:nvPicPr>
          <p:cNvPr id="1026"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999978" y="305244"/>
            <a:ext cx="2108758" cy="14080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0228683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Rectangle 60"/>
          <p:cNvSpPr/>
          <p:nvPr/>
        </p:nvSpPr>
        <p:spPr>
          <a:xfrm>
            <a:off x="343876" y="1930104"/>
            <a:ext cx="1904045" cy="31608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91402" tIns="320040" rIns="91402" bIns="102870" rtlCol="0" anchor="b"/>
          <a:lstStyle/>
          <a:p>
            <a:pPr algn="ctr" defTabSz="914378" fontAlgn="base">
              <a:lnSpc>
                <a:spcPct val="90000"/>
              </a:lnSpc>
              <a:spcBef>
                <a:spcPct val="0"/>
              </a:spcBef>
              <a:spcAft>
                <a:spcPct val="0"/>
              </a:spcAft>
            </a:pPr>
            <a:r>
              <a:rPr lang="en-US" sz="1400" dirty="0" smtClean="0">
                <a:solidFill>
                  <a:srgbClr val="117788"/>
                </a:solidFill>
                <a:cs typeface="Arial"/>
              </a:rPr>
              <a:t>DRV8705-Q1</a:t>
            </a:r>
            <a:endParaRPr lang="en-US" sz="1400" dirty="0">
              <a:solidFill>
                <a:srgbClr val="117788"/>
              </a:solidFill>
              <a:cs typeface="Arial"/>
            </a:endParaRPr>
          </a:p>
        </p:txBody>
      </p:sp>
      <p:sp>
        <p:nvSpPr>
          <p:cNvPr id="64" name="Rectangle 63"/>
          <p:cNvSpPr/>
          <p:nvPr/>
        </p:nvSpPr>
        <p:spPr>
          <a:xfrm>
            <a:off x="3431464" y="1988346"/>
            <a:ext cx="1904785" cy="26590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91402" tIns="320040" rIns="91402" bIns="102870" rtlCol="0" anchor="b"/>
          <a:lstStyle/>
          <a:p>
            <a:pPr algn="ctr" defTabSz="914378" fontAlgn="base">
              <a:spcBef>
                <a:spcPct val="0"/>
              </a:spcBef>
              <a:spcAft>
                <a:spcPct val="0"/>
              </a:spcAft>
            </a:pPr>
            <a:r>
              <a:rPr lang="en-US" sz="1400" dirty="0" smtClean="0">
                <a:solidFill>
                  <a:srgbClr val="117788"/>
                </a:solidFill>
                <a:cs typeface="Arial"/>
              </a:rPr>
              <a:t>DRV8705-Q1 EVM</a:t>
            </a:r>
            <a:endParaRPr lang="en-US" sz="1400" dirty="0">
              <a:solidFill>
                <a:srgbClr val="117788"/>
              </a:solidFill>
              <a:cs typeface="Arial"/>
            </a:endParaRPr>
          </a:p>
        </p:txBody>
      </p:sp>
      <p:sp>
        <p:nvSpPr>
          <p:cNvPr id="6" name="Rectangle 5">
            <a:extLst>
              <a:ext uri="{FF2B5EF4-FFF2-40B4-BE49-F238E27FC236}">
                <a16:creationId xmlns="" xmlns:a16="http://schemas.microsoft.com/office/drawing/2014/main" id="{928AAEB6-4B48-46A2-A632-0F01F47DF265}"/>
              </a:ext>
            </a:extLst>
          </p:cNvPr>
          <p:cNvSpPr/>
          <p:nvPr/>
        </p:nvSpPr>
        <p:spPr>
          <a:xfrm>
            <a:off x="-6510" y="790974"/>
            <a:ext cx="9144000" cy="1148429"/>
          </a:xfrm>
          <a:prstGeom prst="rect">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013">
              <a:solidFill>
                <a:srgbClr val="FFFFFF"/>
              </a:solidFill>
            </a:endParaRPr>
          </a:p>
        </p:txBody>
      </p:sp>
      <p:sp>
        <p:nvSpPr>
          <p:cNvPr id="2" name="Title 1">
            <a:extLst>
              <a:ext uri="{FF2B5EF4-FFF2-40B4-BE49-F238E27FC236}">
                <a16:creationId xmlns="" xmlns:a16="http://schemas.microsoft.com/office/drawing/2014/main" id="{3E78C114-98A4-4A11-859C-8C4E4CA6DBAD}"/>
              </a:ext>
            </a:extLst>
          </p:cNvPr>
          <p:cNvSpPr>
            <a:spLocks noGrp="1"/>
          </p:cNvSpPr>
          <p:nvPr>
            <p:ph type="title"/>
          </p:nvPr>
        </p:nvSpPr>
        <p:spPr>
          <a:xfrm>
            <a:off x="199691" y="139249"/>
            <a:ext cx="8458200" cy="610791"/>
          </a:xfrm>
        </p:spPr>
        <p:txBody>
          <a:bodyPr/>
          <a:lstStyle/>
          <a:p>
            <a:r>
              <a:rPr lang="en-US" sz="2800" dirty="0" smtClean="0"/>
              <a:t>Thermal design with motor drivers</a:t>
            </a:r>
            <a:endParaRPr lang="en-US" sz="2800" dirty="0"/>
          </a:p>
        </p:txBody>
      </p:sp>
      <p:sp>
        <p:nvSpPr>
          <p:cNvPr id="38" name="TextBox 37">
            <a:extLst>
              <a:ext uri="{FF2B5EF4-FFF2-40B4-BE49-F238E27FC236}">
                <a16:creationId xmlns="" xmlns:a16="http://schemas.microsoft.com/office/drawing/2014/main" id="{A73E9DB5-C047-4FBE-A31E-53CD5A68F36B}"/>
              </a:ext>
            </a:extLst>
          </p:cNvPr>
          <p:cNvSpPr txBox="1"/>
          <p:nvPr/>
        </p:nvSpPr>
        <p:spPr>
          <a:xfrm>
            <a:off x="3560154" y="942518"/>
            <a:ext cx="5097737" cy="841256"/>
          </a:xfrm>
          <a:prstGeom prst="rect">
            <a:avLst/>
          </a:prstGeom>
          <a:noFill/>
        </p:spPr>
        <p:txBody>
          <a:bodyPr wrap="square" rtlCol="0">
            <a:spAutoFit/>
          </a:bodyPr>
          <a:lstStyle/>
          <a:p>
            <a:pPr>
              <a:spcAft>
                <a:spcPts val="400"/>
              </a:spcAft>
            </a:pPr>
            <a:r>
              <a:rPr lang="en-US" sz="1400" dirty="0" smtClean="0">
                <a:solidFill>
                  <a:schemeClr val="accent3"/>
                </a:solidFill>
              </a:rPr>
              <a:t>Drive high power motors efficiently</a:t>
            </a:r>
            <a:endParaRPr lang="en-US" sz="1400" dirty="0">
              <a:solidFill>
                <a:schemeClr val="accent3"/>
              </a:solidFill>
            </a:endParaRPr>
          </a:p>
          <a:p>
            <a:pPr>
              <a:spcAft>
                <a:spcPts val="400"/>
              </a:spcAft>
            </a:pPr>
            <a:r>
              <a:rPr lang="en-US" sz="1400" dirty="0" smtClean="0">
                <a:solidFill>
                  <a:schemeClr val="accent3"/>
                </a:solidFill>
              </a:rPr>
              <a:t>Operate at high temperatures</a:t>
            </a:r>
          </a:p>
          <a:p>
            <a:pPr>
              <a:spcAft>
                <a:spcPts val="400"/>
              </a:spcAft>
            </a:pPr>
            <a:r>
              <a:rPr lang="en-US" sz="1400" dirty="0" smtClean="0">
                <a:solidFill>
                  <a:schemeClr val="accent3"/>
                </a:solidFill>
              </a:rPr>
              <a:t>Low power losses</a:t>
            </a:r>
          </a:p>
        </p:txBody>
      </p:sp>
      <p:sp>
        <p:nvSpPr>
          <p:cNvPr id="40" name="TextBox 39">
            <a:extLst>
              <a:ext uri="{FF2B5EF4-FFF2-40B4-BE49-F238E27FC236}">
                <a16:creationId xmlns="" xmlns:a16="http://schemas.microsoft.com/office/drawing/2014/main" id="{9E60A4AC-EF92-4B2D-BA22-78453F2A3D66}"/>
              </a:ext>
            </a:extLst>
          </p:cNvPr>
          <p:cNvSpPr txBox="1"/>
          <p:nvPr/>
        </p:nvSpPr>
        <p:spPr>
          <a:xfrm>
            <a:off x="855763" y="1166537"/>
            <a:ext cx="2409780" cy="374398"/>
          </a:xfrm>
          <a:prstGeom prst="rect">
            <a:avLst/>
          </a:prstGeom>
          <a:noFill/>
        </p:spPr>
        <p:txBody>
          <a:bodyPr wrap="square" rtlCol="0">
            <a:spAutoFit/>
          </a:bodyPr>
          <a:lstStyle/>
          <a:p>
            <a:r>
              <a:rPr lang="en-US" dirty="0">
                <a:solidFill>
                  <a:schemeClr val="accent3"/>
                </a:solidFill>
              </a:rPr>
              <a:t>Design challenges</a:t>
            </a:r>
          </a:p>
        </p:txBody>
      </p:sp>
      <p:sp>
        <p:nvSpPr>
          <p:cNvPr id="41" name="Oval 40">
            <a:extLst>
              <a:ext uri="{FF2B5EF4-FFF2-40B4-BE49-F238E27FC236}">
                <a16:creationId xmlns="" xmlns:a16="http://schemas.microsoft.com/office/drawing/2014/main" id="{6A49EAE9-25DF-4648-8391-F398499C2E6D}"/>
              </a:ext>
            </a:extLst>
          </p:cNvPr>
          <p:cNvSpPr/>
          <p:nvPr/>
        </p:nvSpPr>
        <p:spPr>
          <a:xfrm>
            <a:off x="262815" y="1081937"/>
            <a:ext cx="491345" cy="491345"/>
          </a:xfrm>
          <a:prstGeom prst="ellipse">
            <a:avLst/>
          </a:prstGeom>
          <a:solidFill>
            <a:schemeClr val="accent3"/>
          </a:solidFill>
          <a:ln w="127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grpSp>
        <p:nvGrpSpPr>
          <p:cNvPr id="43" name="Group 42">
            <a:extLst>
              <a:ext uri="{FF2B5EF4-FFF2-40B4-BE49-F238E27FC236}">
                <a16:creationId xmlns="" xmlns:a16="http://schemas.microsoft.com/office/drawing/2014/main" id="{6FF2E5F5-7043-4C44-B922-575E05595842}"/>
              </a:ext>
            </a:extLst>
          </p:cNvPr>
          <p:cNvGrpSpPr/>
          <p:nvPr/>
        </p:nvGrpSpPr>
        <p:grpSpPr>
          <a:xfrm>
            <a:off x="343876" y="1153421"/>
            <a:ext cx="346075" cy="348375"/>
            <a:chOff x="2355850" y="4743451"/>
            <a:chExt cx="955675" cy="962025"/>
          </a:xfrm>
        </p:grpSpPr>
        <p:sp>
          <p:nvSpPr>
            <p:cNvPr id="44" name="Freeform 5">
              <a:extLst>
                <a:ext uri="{FF2B5EF4-FFF2-40B4-BE49-F238E27FC236}">
                  <a16:creationId xmlns="" xmlns:a16="http://schemas.microsoft.com/office/drawing/2014/main" id="{9930EF1A-5C16-48BE-A715-4B2D49925A04}"/>
                </a:ext>
              </a:extLst>
            </p:cNvPr>
            <p:cNvSpPr>
              <a:spLocks/>
            </p:cNvSpPr>
            <p:nvPr/>
          </p:nvSpPr>
          <p:spPr bwMode="auto">
            <a:xfrm>
              <a:off x="2444750" y="4941888"/>
              <a:ext cx="211137" cy="306388"/>
            </a:xfrm>
            <a:custGeom>
              <a:avLst/>
              <a:gdLst>
                <a:gd name="T0" fmla="*/ 0 w 133"/>
                <a:gd name="T1" fmla="*/ 193 h 193"/>
                <a:gd name="T2" fmla="*/ 0 w 133"/>
                <a:gd name="T3" fmla="*/ 79 h 193"/>
                <a:gd name="T4" fmla="*/ 133 w 133"/>
                <a:gd name="T5" fmla="*/ 0 h 193"/>
              </a:gdLst>
              <a:ahLst/>
              <a:cxnLst>
                <a:cxn ang="0">
                  <a:pos x="T0" y="T1"/>
                </a:cxn>
                <a:cxn ang="0">
                  <a:pos x="T2" y="T3"/>
                </a:cxn>
                <a:cxn ang="0">
                  <a:pos x="T4" y="T5"/>
                </a:cxn>
              </a:cxnLst>
              <a:rect l="0" t="0" r="r" b="b"/>
              <a:pathLst>
                <a:path w="133" h="193">
                  <a:moveTo>
                    <a:pt x="0" y="193"/>
                  </a:moveTo>
                  <a:lnTo>
                    <a:pt x="0" y="79"/>
                  </a:lnTo>
                  <a:lnTo>
                    <a:pt x="133" y="0"/>
                  </a:lnTo>
                </a:path>
              </a:pathLst>
            </a:custGeom>
            <a:noFill/>
            <a:ln w="1587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5" name="Freeform 6">
              <a:extLst>
                <a:ext uri="{FF2B5EF4-FFF2-40B4-BE49-F238E27FC236}">
                  <a16:creationId xmlns="" xmlns:a16="http://schemas.microsoft.com/office/drawing/2014/main" id="{20EA3F05-AECF-40DA-97E7-3FE61A250058}"/>
                </a:ext>
              </a:extLst>
            </p:cNvPr>
            <p:cNvSpPr>
              <a:spLocks/>
            </p:cNvSpPr>
            <p:nvPr/>
          </p:nvSpPr>
          <p:spPr bwMode="auto">
            <a:xfrm>
              <a:off x="2587625" y="5565776"/>
              <a:ext cx="488950" cy="139700"/>
            </a:xfrm>
            <a:custGeom>
              <a:avLst/>
              <a:gdLst>
                <a:gd name="T0" fmla="*/ 308 w 308"/>
                <a:gd name="T1" fmla="*/ 0 h 88"/>
                <a:gd name="T2" fmla="*/ 154 w 308"/>
                <a:gd name="T3" fmla="*/ 88 h 88"/>
                <a:gd name="T4" fmla="*/ 0 w 308"/>
                <a:gd name="T5" fmla="*/ 0 h 88"/>
              </a:gdLst>
              <a:ahLst/>
              <a:cxnLst>
                <a:cxn ang="0">
                  <a:pos x="T0" y="T1"/>
                </a:cxn>
                <a:cxn ang="0">
                  <a:pos x="T2" y="T3"/>
                </a:cxn>
                <a:cxn ang="0">
                  <a:pos x="T4" y="T5"/>
                </a:cxn>
              </a:cxnLst>
              <a:rect l="0" t="0" r="r" b="b"/>
              <a:pathLst>
                <a:path w="308" h="88">
                  <a:moveTo>
                    <a:pt x="308" y="0"/>
                  </a:moveTo>
                  <a:lnTo>
                    <a:pt x="154" y="88"/>
                  </a:lnTo>
                  <a:lnTo>
                    <a:pt x="0" y="0"/>
                  </a:lnTo>
                </a:path>
              </a:pathLst>
            </a:custGeom>
            <a:noFill/>
            <a:ln w="1587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6" name="Freeform 7">
              <a:extLst>
                <a:ext uri="{FF2B5EF4-FFF2-40B4-BE49-F238E27FC236}">
                  <a16:creationId xmlns="" xmlns:a16="http://schemas.microsoft.com/office/drawing/2014/main" id="{E2E86B3C-4B6B-48CD-98DA-22731F18E4DA}"/>
                </a:ext>
              </a:extLst>
            </p:cNvPr>
            <p:cNvSpPr>
              <a:spLocks/>
            </p:cNvSpPr>
            <p:nvPr/>
          </p:nvSpPr>
          <p:spPr bwMode="auto">
            <a:xfrm>
              <a:off x="3009900" y="4940301"/>
              <a:ext cx="212725" cy="309563"/>
            </a:xfrm>
            <a:custGeom>
              <a:avLst/>
              <a:gdLst>
                <a:gd name="T0" fmla="*/ 0 w 134"/>
                <a:gd name="T1" fmla="*/ 0 h 195"/>
                <a:gd name="T2" fmla="*/ 134 w 134"/>
                <a:gd name="T3" fmla="*/ 80 h 195"/>
                <a:gd name="T4" fmla="*/ 134 w 134"/>
                <a:gd name="T5" fmla="*/ 195 h 195"/>
              </a:gdLst>
              <a:ahLst/>
              <a:cxnLst>
                <a:cxn ang="0">
                  <a:pos x="T0" y="T1"/>
                </a:cxn>
                <a:cxn ang="0">
                  <a:pos x="T2" y="T3"/>
                </a:cxn>
                <a:cxn ang="0">
                  <a:pos x="T4" y="T5"/>
                </a:cxn>
              </a:cxnLst>
              <a:rect l="0" t="0" r="r" b="b"/>
              <a:pathLst>
                <a:path w="134" h="195">
                  <a:moveTo>
                    <a:pt x="0" y="0"/>
                  </a:moveTo>
                  <a:lnTo>
                    <a:pt x="134" y="80"/>
                  </a:lnTo>
                  <a:lnTo>
                    <a:pt x="134" y="195"/>
                  </a:lnTo>
                </a:path>
              </a:pathLst>
            </a:custGeom>
            <a:noFill/>
            <a:ln w="1587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 name="Freeform 8">
              <a:extLst>
                <a:ext uri="{FF2B5EF4-FFF2-40B4-BE49-F238E27FC236}">
                  <a16:creationId xmlns="" xmlns:a16="http://schemas.microsoft.com/office/drawing/2014/main" id="{3D072760-2D6F-4E19-9C05-D3ED2F3D7766}"/>
                </a:ext>
              </a:extLst>
            </p:cNvPr>
            <p:cNvSpPr>
              <a:spLocks/>
            </p:cNvSpPr>
            <p:nvPr/>
          </p:nvSpPr>
          <p:spPr bwMode="auto">
            <a:xfrm>
              <a:off x="2355850" y="5305426"/>
              <a:ext cx="173037" cy="285750"/>
            </a:xfrm>
            <a:custGeom>
              <a:avLst/>
              <a:gdLst>
                <a:gd name="T0" fmla="*/ 109 w 109"/>
                <a:gd name="T1" fmla="*/ 180 h 180"/>
                <a:gd name="T2" fmla="*/ 0 w 109"/>
                <a:gd name="T3" fmla="*/ 118 h 180"/>
                <a:gd name="T4" fmla="*/ 0 w 109"/>
                <a:gd name="T5" fmla="*/ 0 h 180"/>
                <a:gd name="T6" fmla="*/ 109 w 109"/>
                <a:gd name="T7" fmla="*/ 57 h 180"/>
                <a:gd name="T8" fmla="*/ 109 w 109"/>
                <a:gd name="T9" fmla="*/ 180 h 180"/>
              </a:gdLst>
              <a:ahLst/>
              <a:cxnLst>
                <a:cxn ang="0">
                  <a:pos x="T0" y="T1"/>
                </a:cxn>
                <a:cxn ang="0">
                  <a:pos x="T2" y="T3"/>
                </a:cxn>
                <a:cxn ang="0">
                  <a:pos x="T4" y="T5"/>
                </a:cxn>
                <a:cxn ang="0">
                  <a:pos x="T6" y="T7"/>
                </a:cxn>
                <a:cxn ang="0">
                  <a:pos x="T8" y="T9"/>
                </a:cxn>
              </a:cxnLst>
              <a:rect l="0" t="0" r="r" b="b"/>
              <a:pathLst>
                <a:path w="109" h="180">
                  <a:moveTo>
                    <a:pt x="109" y="180"/>
                  </a:moveTo>
                  <a:lnTo>
                    <a:pt x="0" y="118"/>
                  </a:lnTo>
                  <a:lnTo>
                    <a:pt x="0" y="0"/>
                  </a:lnTo>
                  <a:lnTo>
                    <a:pt x="109" y="57"/>
                  </a:lnTo>
                  <a:lnTo>
                    <a:pt x="109" y="180"/>
                  </a:lnTo>
                  <a:close/>
                </a:path>
              </a:pathLst>
            </a:custGeom>
            <a:noFill/>
            <a:ln w="1587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 name="Freeform 9">
              <a:extLst>
                <a:ext uri="{FF2B5EF4-FFF2-40B4-BE49-F238E27FC236}">
                  <a16:creationId xmlns="" xmlns:a16="http://schemas.microsoft.com/office/drawing/2014/main" id="{CA94314D-807E-4279-BAE7-9B89344F77C1}"/>
                </a:ext>
              </a:extLst>
            </p:cNvPr>
            <p:cNvSpPr>
              <a:spLocks/>
            </p:cNvSpPr>
            <p:nvPr/>
          </p:nvSpPr>
          <p:spPr bwMode="auto">
            <a:xfrm>
              <a:off x="2528888" y="5303838"/>
              <a:ext cx="173037" cy="287338"/>
            </a:xfrm>
            <a:custGeom>
              <a:avLst/>
              <a:gdLst>
                <a:gd name="T0" fmla="*/ 0 w 109"/>
                <a:gd name="T1" fmla="*/ 181 h 181"/>
                <a:gd name="T2" fmla="*/ 109 w 109"/>
                <a:gd name="T3" fmla="*/ 119 h 181"/>
                <a:gd name="T4" fmla="*/ 109 w 109"/>
                <a:gd name="T5" fmla="*/ 0 h 181"/>
                <a:gd name="T6" fmla="*/ 0 w 109"/>
                <a:gd name="T7" fmla="*/ 58 h 181"/>
                <a:gd name="T8" fmla="*/ 0 w 109"/>
                <a:gd name="T9" fmla="*/ 181 h 181"/>
              </a:gdLst>
              <a:ahLst/>
              <a:cxnLst>
                <a:cxn ang="0">
                  <a:pos x="T0" y="T1"/>
                </a:cxn>
                <a:cxn ang="0">
                  <a:pos x="T2" y="T3"/>
                </a:cxn>
                <a:cxn ang="0">
                  <a:pos x="T4" y="T5"/>
                </a:cxn>
                <a:cxn ang="0">
                  <a:pos x="T6" y="T7"/>
                </a:cxn>
                <a:cxn ang="0">
                  <a:pos x="T8" y="T9"/>
                </a:cxn>
              </a:cxnLst>
              <a:rect l="0" t="0" r="r" b="b"/>
              <a:pathLst>
                <a:path w="109" h="181">
                  <a:moveTo>
                    <a:pt x="0" y="181"/>
                  </a:moveTo>
                  <a:lnTo>
                    <a:pt x="109" y="119"/>
                  </a:lnTo>
                  <a:lnTo>
                    <a:pt x="109" y="0"/>
                  </a:lnTo>
                  <a:lnTo>
                    <a:pt x="0" y="58"/>
                  </a:lnTo>
                  <a:lnTo>
                    <a:pt x="0" y="181"/>
                  </a:lnTo>
                  <a:close/>
                </a:path>
              </a:pathLst>
            </a:custGeom>
            <a:noFill/>
            <a:ln w="1587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 name="Freeform 10">
              <a:extLst>
                <a:ext uri="{FF2B5EF4-FFF2-40B4-BE49-F238E27FC236}">
                  <a16:creationId xmlns="" xmlns:a16="http://schemas.microsoft.com/office/drawing/2014/main" id="{0C43B994-7852-4586-B0D6-1E6FCFCEBE61}"/>
                </a:ext>
              </a:extLst>
            </p:cNvPr>
            <p:cNvSpPr>
              <a:spLocks/>
            </p:cNvSpPr>
            <p:nvPr/>
          </p:nvSpPr>
          <p:spPr bwMode="auto">
            <a:xfrm>
              <a:off x="2360613" y="5210176"/>
              <a:ext cx="341312" cy="92075"/>
            </a:xfrm>
            <a:custGeom>
              <a:avLst/>
              <a:gdLst>
                <a:gd name="T0" fmla="*/ 215 w 215"/>
                <a:gd name="T1" fmla="*/ 58 h 58"/>
                <a:gd name="T2" fmla="*/ 107 w 215"/>
                <a:gd name="T3" fmla="*/ 0 h 58"/>
                <a:gd name="T4" fmla="*/ 0 w 215"/>
                <a:gd name="T5" fmla="*/ 58 h 58"/>
              </a:gdLst>
              <a:ahLst/>
              <a:cxnLst>
                <a:cxn ang="0">
                  <a:pos x="T0" y="T1"/>
                </a:cxn>
                <a:cxn ang="0">
                  <a:pos x="T2" y="T3"/>
                </a:cxn>
                <a:cxn ang="0">
                  <a:pos x="T4" y="T5"/>
                </a:cxn>
              </a:cxnLst>
              <a:rect l="0" t="0" r="r" b="b"/>
              <a:pathLst>
                <a:path w="215" h="58">
                  <a:moveTo>
                    <a:pt x="215" y="58"/>
                  </a:moveTo>
                  <a:lnTo>
                    <a:pt x="107" y="0"/>
                  </a:lnTo>
                  <a:lnTo>
                    <a:pt x="0" y="58"/>
                  </a:lnTo>
                </a:path>
              </a:pathLst>
            </a:custGeom>
            <a:noFill/>
            <a:ln w="1587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 name="Freeform 11">
              <a:extLst>
                <a:ext uri="{FF2B5EF4-FFF2-40B4-BE49-F238E27FC236}">
                  <a16:creationId xmlns="" xmlns:a16="http://schemas.microsoft.com/office/drawing/2014/main" id="{A0889C7D-C6FB-463E-847C-B4E3AC5C8D50}"/>
                </a:ext>
              </a:extLst>
            </p:cNvPr>
            <p:cNvSpPr>
              <a:spLocks/>
            </p:cNvSpPr>
            <p:nvPr/>
          </p:nvSpPr>
          <p:spPr bwMode="auto">
            <a:xfrm>
              <a:off x="2967038" y="5305426"/>
              <a:ext cx="171450" cy="285750"/>
            </a:xfrm>
            <a:custGeom>
              <a:avLst/>
              <a:gdLst>
                <a:gd name="T0" fmla="*/ 108 w 108"/>
                <a:gd name="T1" fmla="*/ 180 h 180"/>
                <a:gd name="T2" fmla="*/ 0 w 108"/>
                <a:gd name="T3" fmla="*/ 118 h 180"/>
                <a:gd name="T4" fmla="*/ 0 w 108"/>
                <a:gd name="T5" fmla="*/ 0 h 180"/>
                <a:gd name="T6" fmla="*/ 108 w 108"/>
                <a:gd name="T7" fmla="*/ 57 h 180"/>
                <a:gd name="T8" fmla="*/ 108 w 108"/>
                <a:gd name="T9" fmla="*/ 180 h 180"/>
              </a:gdLst>
              <a:ahLst/>
              <a:cxnLst>
                <a:cxn ang="0">
                  <a:pos x="T0" y="T1"/>
                </a:cxn>
                <a:cxn ang="0">
                  <a:pos x="T2" y="T3"/>
                </a:cxn>
                <a:cxn ang="0">
                  <a:pos x="T4" y="T5"/>
                </a:cxn>
                <a:cxn ang="0">
                  <a:pos x="T6" y="T7"/>
                </a:cxn>
                <a:cxn ang="0">
                  <a:pos x="T8" y="T9"/>
                </a:cxn>
              </a:cxnLst>
              <a:rect l="0" t="0" r="r" b="b"/>
              <a:pathLst>
                <a:path w="108" h="180">
                  <a:moveTo>
                    <a:pt x="108" y="180"/>
                  </a:moveTo>
                  <a:lnTo>
                    <a:pt x="0" y="118"/>
                  </a:lnTo>
                  <a:lnTo>
                    <a:pt x="0" y="0"/>
                  </a:lnTo>
                  <a:lnTo>
                    <a:pt x="108" y="57"/>
                  </a:lnTo>
                  <a:lnTo>
                    <a:pt x="108" y="180"/>
                  </a:lnTo>
                  <a:close/>
                </a:path>
              </a:pathLst>
            </a:custGeom>
            <a:noFill/>
            <a:ln w="1587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5" name="Freeform 12">
              <a:extLst>
                <a:ext uri="{FF2B5EF4-FFF2-40B4-BE49-F238E27FC236}">
                  <a16:creationId xmlns="" xmlns:a16="http://schemas.microsoft.com/office/drawing/2014/main" id="{02161249-E4D5-4EE4-A35E-7B27C362DB14}"/>
                </a:ext>
              </a:extLst>
            </p:cNvPr>
            <p:cNvSpPr>
              <a:spLocks/>
            </p:cNvSpPr>
            <p:nvPr/>
          </p:nvSpPr>
          <p:spPr bwMode="auto">
            <a:xfrm>
              <a:off x="3138488" y="5303838"/>
              <a:ext cx="173037" cy="287338"/>
            </a:xfrm>
            <a:custGeom>
              <a:avLst/>
              <a:gdLst>
                <a:gd name="T0" fmla="*/ 0 w 109"/>
                <a:gd name="T1" fmla="*/ 181 h 181"/>
                <a:gd name="T2" fmla="*/ 108 w 109"/>
                <a:gd name="T3" fmla="*/ 119 h 181"/>
                <a:gd name="T4" fmla="*/ 109 w 109"/>
                <a:gd name="T5" fmla="*/ 0 h 181"/>
                <a:gd name="T6" fmla="*/ 0 w 109"/>
                <a:gd name="T7" fmla="*/ 58 h 181"/>
                <a:gd name="T8" fmla="*/ 0 w 109"/>
                <a:gd name="T9" fmla="*/ 181 h 181"/>
              </a:gdLst>
              <a:ahLst/>
              <a:cxnLst>
                <a:cxn ang="0">
                  <a:pos x="T0" y="T1"/>
                </a:cxn>
                <a:cxn ang="0">
                  <a:pos x="T2" y="T3"/>
                </a:cxn>
                <a:cxn ang="0">
                  <a:pos x="T4" y="T5"/>
                </a:cxn>
                <a:cxn ang="0">
                  <a:pos x="T6" y="T7"/>
                </a:cxn>
                <a:cxn ang="0">
                  <a:pos x="T8" y="T9"/>
                </a:cxn>
              </a:cxnLst>
              <a:rect l="0" t="0" r="r" b="b"/>
              <a:pathLst>
                <a:path w="109" h="181">
                  <a:moveTo>
                    <a:pt x="0" y="181"/>
                  </a:moveTo>
                  <a:lnTo>
                    <a:pt x="108" y="119"/>
                  </a:lnTo>
                  <a:lnTo>
                    <a:pt x="109" y="0"/>
                  </a:lnTo>
                  <a:lnTo>
                    <a:pt x="0" y="58"/>
                  </a:lnTo>
                  <a:lnTo>
                    <a:pt x="0" y="181"/>
                  </a:lnTo>
                  <a:close/>
                </a:path>
              </a:pathLst>
            </a:custGeom>
            <a:noFill/>
            <a:ln w="1587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 name="Freeform 13">
              <a:extLst>
                <a:ext uri="{FF2B5EF4-FFF2-40B4-BE49-F238E27FC236}">
                  <a16:creationId xmlns="" xmlns:a16="http://schemas.microsoft.com/office/drawing/2014/main" id="{EB0801F9-EC7E-43E4-803C-C1FDAD8FD7AD}"/>
                </a:ext>
              </a:extLst>
            </p:cNvPr>
            <p:cNvSpPr>
              <a:spLocks/>
            </p:cNvSpPr>
            <p:nvPr/>
          </p:nvSpPr>
          <p:spPr bwMode="auto">
            <a:xfrm>
              <a:off x="2970213" y="5210176"/>
              <a:ext cx="341312" cy="93663"/>
            </a:xfrm>
            <a:custGeom>
              <a:avLst/>
              <a:gdLst>
                <a:gd name="T0" fmla="*/ 215 w 215"/>
                <a:gd name="T1" fmla="*/ 59 h 59"/>
                <a:gd name="T2" fmla="*/ 107 w 215"/>
                <a:gd name="T3" fmla="*/ 0 h 59"/>
                <a:gd name="T4" fmla="*/ 0 w 215"/>
                <a:gd name="T5" fmla="*/ 58 h 59"/>
              </a:gdLst>
              <a:ahLst/>
              <a:cxnLst>
                <a:cxn ang="0">
                  <a:pos x="T0" y="T1"/>
                </a:cxn>
                <a:cxn ang="0">
                  <a:pos x="T2" y="T3"/>
                </a:cxn>
                <a:cxn ang="0">
                  <a:pos x="T4" y="T5"/>
                </a:cxn>
              </a:cxnLst>
              <a:rect l="0" t="0" r="r" b="b"/>
              <a:pathLst>
                <a:path w="215" h="59">
                  <a:moveTo>
                    <a:pt x="215" y="59"/>
                  </a:moveTo>
                  <a:lnTo>
                    <a:pt x="107" y="0"/>
                  </a:lnTo>
                  <a:lnTo>
                    <a:pt x="0" y="58"/>
                  </a:lnTo>
                </a:path>
              </a:pathLst>
            </a:custGeom>
            <a:noFill/>
            <a:ln w="1587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7" name="Freeform 14">
              <a:extLst>
                <a:ext uri="{FF2B5EF4-FFF2-40B4-BE49-F238E27FC236}">
                  <a16:creationId xmlns="" xmlns:a16="http://schemas.microsoft.com/office/drawing/2014/main" id="{0B954AEF-15DA-48F2-B418-65CA2B5EE935}"/>
                </a:ext>
              </a:extLst>
            </p:cNvPr>
            <p:cNvSpPr>
              <a:spLocks/>
            </p:cNvSpPr>
            <p:nvPr/>
          </p:nvSpPr>
          <p:spPr bwMode="auto">
            <a:xfrm>
              <a:off x="2660650" y="4838701"/>
              <a:ext cx="173037" cy="285750"/>
            </a:xfrm>
            <a:custGeom>
              <a:avLst/>
              <a:gdLst>
                <a:gd name="T0" fmla="*/ 109 w 109"/>
                <a:gd name="T1" fmla="*/ 180 h 180"/>
                <a:gd name="T2" fmla="*/ 0 w 109"/>
                <a:gd name="T3" fmla="*/ 118 h 180"/>
                <a:gd name="T4" fmla="*/ 0 w 109"/>
                <a:gd name="T5" fmla="*/ 0 h 180"/>
                <a:gd name="T6" fmla="*/ 109 w 109"/>
                <a:gd name="T7" fmla="*/ 57 h 180"/>
                <a:gd name="T8" fmla="*/ 109 w 109"/>
                <a:gd name="T9" fmla="*/ 180 h 180"/>
              </a:gdLst>
              <a:ahLst/>
              <a:cxnLst>
                <a:cxn ang="0">
                  <a:pos x="T0" y="T1"/>
                </a:cxn>
                <a:cxn ang="0">
                  <a:pos x="T2" y="T3"/>
                </a:cxn>
                <a:cxn ang="0">
                  <a:pos x="T4" y="T5"/>
                </a:cxn>
                <a:cxn ang="0">
                  <a:pos x="T6" y="T7"/>
                </a:cxn>
                <a:cxn ang="0">
                  <a:pos x="T8" y="T9"/>
                </a:cxn>
              </a:cxnLst>
              <a:rect l="0" t="0" r="r" b="b"/>
              <a:pathLst>
                <a:path w="109" h="180">
                  <a:moveTo>
                    <a:pt x="109" y="180"/>
                  </a:moveTo>
                  <a:lnTo>
                    <a:pt x="0" y="118"/>
                  </a:lnTo>
                  <a:lnTo>
                    <a:pt x="0" y="0"/>
                  </a:lnTo>
                  <a:lnTo>
                    <a:pt x="109" y="57"/>
                  </a:lnTo>
                  <a:lnTo>
                    <a:pt x="109" y="180"/>
                  </a:lnTo>
                  <a:close/>
                </a:path>
              </a:pathLst>
            </a:custGeom>
            <a:noFill/>
            <a:ln w="1587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9" name="Freeform 15">
              <a:extLst>
                <a:ext uri="{FF2B5EF4-FFF2-40B4-BE49-F238E27FC236}">
                  <a16:creationId xmlns="" xmlns:a16="http://schemas.microsoft.com/office/drawing/2014/main" id="{ABA202E7-FD82-4DDA-9568-7C8DE538A3C6}"/>
                </a:ext>
              </a:extLst>
            </p:cNvPr>
            <p:cNvSpPr>
              <a:spLocks/>
            </p:cNvSpPr>
            <p:nvPr/>
          </p:nvSpPr>
          <p:spPr bwMode="auto">
            <a:xfrm>
              <a:off x="2833688" y="4837113"/>
              <a:ext cx="173037" cy="287338"/>
            </a:xfrm>
            <a:custGeom>
              <a:avLst/>
              <a:gdLst>
                <a:gd name="T0" fmla="*/ 0 w 109"/>
                <a:gd name="T1" fmla="*/ 181 h 181"/>
                <a:gd name="T2" fmla="*/ 109 w 109"/>
                <a:gd name="T3" fmla="*/ 119 h 181"/>
                <a:gd name="T4" fmla="*/ 109 w 109"/>
                <a:gd name="T5" fmla="*/ 0 h 181"/>
                <a:gd name="T6" fmla="*/ 0 w 109"/>
                <a:gd name="T7" fmla="*/ 58 h 181"/>
                <a:gd name="T8" fmla="*/ 0 w 109"/>
                <a:gd name="T9" fmla="*/ 181 h 181"/>
              </a:gdLst>
              <a:ahLst/>
              <a:cxnLst>
                <a:cxn ang="0">
                  <a:pos x="T0" y="T1"/>
                </a:cxn>
                <a:cxn ang="0">
                  <a:pos x="T2" y="T3"/>
                </a:cxn>
                <a:cxn ang="0">
                  <a:pos x="T4" y="T5"/>
                </a:cxn>
                <a:cxn ang="0">
                  <a:pos x="T6" y="T7"/>
                </a:cxn>
                <a:cxn ang="0">
                  <a:pos x="T8" y="T9"/>
                </a:cxn>
              </a:cxnLst>
              <a:rect l="0" t="0" r="r" b="b"/>
              <a:pathLst>
                <a:path w="109" h="181">
                  <a:moveTo>
                    <a:pt x="0" y="181"/>
                  </a:moveTo>
                  <a:lnTo>
                    <a:pt x="109" y="119"/>
                  </a:lnTo>
                  <a:lnTo>
                    <a:pt x="109" y="0"/>
                  </a:lnTo>
                  <a:lnTo>
                    <a:pt x="0" y="58"/>
                  </a:lnTo>
                  <a:lnTo>
                    <a:pt x="0" y="181"/>
                  </a:lnTo>
                  <a:close/>
                </a:path>
              </a:pathLst>
            </a:custGeom>
            <a:noFill/>
            <a:ln w="1587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 name="Freeform 16">
              <a:extLst>
                <a:ext uri="{FF2B5EF4-FFF2-40B4-BE49-F238E27FC236}">
                  <a16:creationId xmlns="" xmlns:a16="http://schemas.microsoft.com/office/drawing/2014/main" id="{FE943236-F1EA-4743-82A9-BF15F4B7D2DC}"/>
                </a:ext>
              </a:extLst>
            </p:cNvPr>
            <p:cNvSpPr>
              <a:spLocks/>
            </p:cNvSpPr>
            <p:nvPr/>
          </p:nvSpPr>
          <p:spPr bwMode="auto">
            <a:xfrm>
              <a:off x="2665413" y="4743451"/>
              <a:ext cx="339725" cy="92075"/>
            </a:xfrm>
            <a:custGeom>
              <a:avLst/>
              <a:gdLst>
                <a:gd name="T0" fmla="*/ 214 w 214"/>
                <a:gd name="T1" fmla="*/ 58 h 58"/>
                <a:gd name="T2" fmla="*/ 107 w 214"/>
                <a:gd name="T3" fmla="*/ 0 h 58"/>
                <a:gd name="T4" fmla="*/ 0 w 214"/>
                <a:gd name="T5" fmla="*/ 58 h 58"/>
              </a:gdLst>
              <a:ahLst/>
              <a:cxnLst>
                <a:cxn ang="0">
                  <a:pos x="T0" y="T1"/>
                </a:cxn>
                <a:cxn ang="0">
                  <a:pos x="T2" y="T3"/>
                </a:cxn>
                <a:cxn ang="0">
                  <a:pos x="T4" y="T5"/>
                </a:cxn>
              </a:cxnLst>
              <a:rect l="0" t="0" r="r" b="b"/>
              <a:pathLst>
                <a:path w="214" h="58">
                  <a:moveTo>
                    <a:pt x="214" y="58"/>
                  </a:moveTo>
                  <a:lnTo>
                    <a:pt x="107" y="0"/>
                  </a:lnTo>
                  <a:lnTo>
                    <a:pt x="0" y="58"/>
                  </a:lnTo>
                </a:path>
              </a:pathLst>
            </a:custGeom>
            <a:noFill/>
            <a:ln w="1587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79" name="Freeform 9">
            <a:extLst>
              <a:ext uri="{FF2B5EF4-FFF2-40B4-BE49-F238E27FC236}">
                <a16:creationId xmlns="" xmlns:a16="http://schemas.microsoft.com/office/drawing/2014/main" id="{99BDD341-F1C1-4355-B89F-8E1C9D972275}"/>
              </a:ext>
            </a:extLst>
          </p:cNvPr>
          <p:cNvSpPr/>
          <p:nvPr/>
        </p:nvSpPr>
        <p:spPr>
          <a:xfrm rot="5400000" flipV="1">
            <a:off x="3002029" y="1206035"/>
            <a:ext cx="841255" cy="314228"/>
          </a:xfrm>
          <a:custGeom>
            <a:avLst/>
            <a:gdLst>
              <a:gd name="connsiteX0" fmla="*/ 0 w 3738520"/>
              <a:gd name="connsiteY0" fmla="*/ 647363 h 647363"/>
              <a:gd name="connsiteX1" fmla="*/ 0 w 3738520"/>
              <a:gd name="connsiteY1" fmla="*/ 0 h 647363"/>
              <a:gd name="connsiteX2" fmla="*/ 3738520 w 3738520"/>
              <a:gd name="connsiteY2" fmla="*/ 0 h 647363"/>
              <a:gd name="connsiteX3" fmla="*/ 3738520 w 3738520"/>
              <a:gd name="connsiteY3" fmla="*/ 647363 h 647363"/>
            </a:gdLst>
            <a:ahLst/>
            <a:cxnLst>
              <a:cxn ang="0">
                <a:pos x="connsiteX0" y="connsiteY0"/>
              </a:cxn>
              <a:cxn ang="0">
                <a:pos x="connsiteX1" y="connsiteY1"/>
              </a:cxn>
              <a:cxn ang="0">
                <a:pos x="connsiteX2" y="connsiteY2"/>
              </a:cxn>
              <a:cxn ang="0">
                <a:pos x="connsiteX3" y="connsiteY3"/>
              </a:cxn>
            </a:cxnLst>
            <a:rect l="l" t="t" r="r" b="b"/>
            <a:pathLst>
              <a:path w="3738520" h="647363">
                <a:moveTo>
                  <a:pt x="0" y="647363"/>
                </a:moveTo>
                <a:lnTo>
                  <a:pt x="0" y="0"/>
                </a:lnTo>
                <a:lnTo>
                  <a:pt x="3738520" y="0"/>
                </a:lnTo>
                <a:lnTo>
                  <a:pt x="3738520" y="647363"/>
                </a:lnTo>
              </a:path>
            </a:pathLst>
          </a:custGeom>
          <a:noFill/>
          <a:ln w="9525" cap="rnd">
            <a:solidFill>
              <a:schemeClr val="accent3"/>
            </a:solidFill>
            <a:prstDash val="soli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a:extLst>
              <a:ext uri="{FF2B5EF4-FFF2-40B4-BE49-F238E27FC236}">
                <a16:creationId xmlns="" xmlns:a16="http://schemas.microsoft.com/office/drawing/2014/main" id="{97D3DA5C-F0FA-46FF-B7A6-53732FB1F324}"/>
              </a:ext>
            </a:extLst>
          </p:cNvPr>
          <p:cNvCxnSpPr>
            <a:cxnSpLocks/>
          </p:cNvCxnSpPr>
          <p:nvPr/>
        </p:nvCxnSpPr>
        <p:spPr>
          <a:xfrm>
            <a:off x="2932952" y="1373727"/>
            <a:ext cx="332591" cy="0"/>
          </a:xfrm>
          <a:prstGeom prst="line">
            <a:avLst/>
          </a:prstGeom>
          <a:ln>
            <a:solidFill>
              <a:schemeClr val="accent3"/>
            </a:solidFill>
            <a:prstDash val="soli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 xmlns:a16="http://schemas.microsoft.com/office/drawing/2014/main" id="{CB54AE91-14B4-4DF7-8952-20FBB072C917}"/>
              </a:ext>
            </a:extLst>
          </p:cNvPr>
          <p:cNvCxnSpPr>
            <a:cxnSpLocks/>
          </p:cNvCxnSpPr>
          <p:nvPr/>
        </p:nvCxnSpPr>
        <p:spPr>
          <a:xfrm>
            <a:off x="3431464" y="2309669"/>
            <a:ext cx="1915919" cy="0"/>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86" name="Straight Connector 85">
            <a:extLst>
              <a:ext uri="{FF2B5EF4-FFF2-40B4-BE49-F238E27FC236}">
                <a16:creationId xmlns="" xmlns:a16="http://schemas.microsoft.com/office/drawing/2014/main" id="{09BA7E7B-F8C7-4612-A735-2FC348562D09}"/>
              </a:ext>
            </a:extLst>
          </p:cNvPr>
          <p:cNvCxnSpPr>
            <a:cxnSpLocks/>
          </p:cNvCxnSpPr>
          <p:nvPr/>
        </p:nvCxnSpPr>
        <p:spPr>
          <a:xfrm>
            <a:off x="385566" y="2278645"/>
            <a:ext cx="1915919" cy="0"/>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sp>
        <p:nvSpPr>
          <p:cNvPr id="62" name="Content Placeholder 3">
            <a:extLst>
              <a:ext uri="{FF2B5EF4-FFF2-40B4-BE49-F238E27FC236}">
                <a16:creationId xmlns="" xmlns:a16="http://schemas.microsoft.com/office/drawing/2014/main" id="{CFA8E1ED-E5C1-47C4-BA1A-B69DDA4CF47A}"/>
              </a:ext>
            </a:extLst>
          </p:cNvPr>
          <p:cNvSpPr txBox="1">
            <a:spLocks/>
          </p:cNvSpPr>
          <p:nvPr/>
        </p:nvSpPr>
        <p:spPr bwMode="auto">
          <a:xfrm>
            <a:off x="6369087" y="4228451"/>
            <a:ext cx="2413524" cy="474442"/>
          </a:xfrm>
          <a:prstGeom prst="rect">
            <a:avLst/>
          </a:prstGeom>
          <a:noFill/>
          <a:ln w="9525" algn="ctr">
            <a:noFill/>
            <a:miter lim="800000"/>
            <a:headEnd/>
            <a:tailEnd/>
          </a:ln>
        </p:spPr>
        <p:txBody>
          <a:bodyPr vert="horz" wrap="square" lIns="75993" tIns="37985" rIns="75993" bIns="37985" numCol="1" anchor="t" anchorCtr="0" compatLnSpc="1">
            <a:prstTxWarp prst="textNoShape">
              <a:avLst/>
            </a:prstTxWarp>
          </a:bodyPr>
          <a:lstStyle>
            <a:lvl1pPr marL="226400" indent="-226400" algn="l" rtl="0" eaLnBrk="1" fontAlgn="base" hangingPunct="1">
              <a:spcBef>
                <a:spcPts val="800"/>
              </a:spcBef>
              <a:spcAft>
                <a:spcPct val="0"/>
              </a:spcAft>
              <a:buChar char="•"/>
              <a:defRPr sz="2000">
                <a:solidFill>
                  <a:schemeClr val="tx1"/>
                </a:solidFill>
                <a:latin typeface="+mn-lt"/>
                <a:ea typeface="+mn-ea"/>
                <a:cs typeface="+mn-cs"/>
              </a:defRPr>
            </a:lvl1pPr>
            <a:lvl2pPr marL="573125" indent="-232750" algn="l" rtl="0" eaLnBrk="1" fontAlgn="base" hangingPunct="1">
              <a:spcBef>
                <a:spcPct val="20000"/>
              </a:spcBef>
              <a:spcAft>
                <a:spcPct val="0"/>
              </a:spcAft>
              <a:buChar char="–"/>
              <a:defRPr>
                <a:solidFill>
                  <a:schemeClr val="tx1"/>
                </a:solidFill>
                <a:latin typeface="+mn-lt"/>
              </a:defRPr>
            </a:lvl2pPr>
            <a:lvl3pPr marL="851762" indent="-164692" algn="l" rtl="0" eaLnBrk="1" fontAlgn="base" hangingPunct="1">
              <a:spcBef>
                <a:spcPct val="15000"/>
              </a:spcBef>
              <a:spcAft>
                <a:spcPct val="0"/>
              </a:spcAft>
              <a:buChar char="•"/>
              <a:defRPr sz="1800">
                <a:solidFill>
                  <a:schemeClr val="tx1"/>
                </a:solidFill>
                <a:latin typeface="+mn-lt"/>
              </a:defRPr>
            </a:lvl3pPr>
            <a:lvl4pPr marL="1198474" indent="-232750" algn="l" rtl="0" eaLnBrk="1" fontAlgn="base" hangingPunct="1">
              <a:spcBef>
                <a:spcPct val="5000"/>
              </a:spcBef>
              <a:spcAft>
                <a:spcPct val="0"/>
              </a:spcAft>
              <a:buChar char="–"/>
              <a:defRPr sz="1800">
                <a:solidFill>
                  <a:schemeClr val="tx1"/>
                </a:solidFill>
                <a:latin typeface="+mn-lt"/>
              </a:defRPr>
            </a:lvl4pPr>
            <a:lvl5pPr marL="1484995" indent="-172630" algn="l" rtl="0" eaLnBrk="1" fontAlgn="base" hangingPunct="1">
              <a:spcBef>
                <a:spcPct val="0"/>
              </a:spcBef>
              <a:spcAft>
                <a:spcPct val="0"/>
              </a:spcAft>
              <a:buChar char="»"/>
              <a:defRPr sz="1800">
                <a:solidFill>
                  <a:schemeClr val="tx1"/>
                </a:solidFill>
                <a:latin typeface="+mn-lt"/>
              </a:defRPr>
            </a:lvl5pPr>
            <a:lvl6pPr marL="1940971" indent="-172630" algn="l" rtl="0" eaLnBrk="1" fontAlgn="base" hangingPunct="1">
              <a:spcBef>
                <a:spcPct val="0"/>
              </a:spcBef>
              <a:spcAft>
                <a:spcPct val="0"/>
              </a:spcAft>
              <a:buChar char="»"/>
              <a:defRPr sz="1600">
                <a:solidFill>
                  <a:schemeClr val="tx1"/>
                </a:solidFill>
                <a:latin typeface="+mn-lt"/>
              </a:defRPr>
            </a:lvl6pPr>
            <a:lvl7pPr marL="2396947" indent="-172630" algn="l" rtl="0" eaLnBrk="1" fontAlgn="base" hangingPunct="1">
              <a:spcBef>
                <a:spcPct val="0"/>
              </a:spcBef>
              <a:spcAft>
                <a:spcPct val="0"/>
              </a:spcAft>
              <a:buChar char="»"/>
              <a:defRPr sz="1600">
                <a:solidFill>
                  <a:schemeClr val="tx1"/>
                </a:solidFill>
                <a:latin typeface="+mn-lt"/>
              </a:defRPr>
            </a:lvl7pPr>
            <a:lvl8pPr marL="2852922" indent="-172630" algn="l" rtl="0" eaLnBrk="1" fontAlgn="base" hangingPunct="1">
              <a:spcBef>
                <a:spcPct val="0"/>
              </a:spcBef>
              <a:spcAft>
                <a:spcPct val="0"/>
              </a:spcAft>
              <a:buChar char="»"/>
              <a:defRPr sz="1600">
                <a:solidFill>
                  <a:schemeClr val="tx1"/>
                </a:solidFill>
                <a:latin typeface="+mn-lt"/>
              </a:defRPr>
            </a:lvl8pPr>
            <a:lvl9pPr marL="3308897" indent="-172630" algn="l" rtl="0" eaLnBrk="1" fontAlgn="base" hangingPunct="1">
              <a:spcBef>
                <a:spcPct val="0"/>
              </a:spcBef>
              <a:spcAft>
                <a:spcPct val="0"/>
              </a:spcAft>
              <a:buChar char="»"/>
              <a:defRPr sz="1600">
                <a:solidFill>
                  <a:schemeClr val="tx1"/>
                </a:solidFill>
                <a:latin typeface="+mn-lt"/>
              </a:defRPr>
            </a:lvl9pPr>
          </a:lstStyle>
          <a:p>
            <a:pPr marL="0" indent="0">
              <a:buNone/>
            </a:pPr>
            <a:r>
              <a:rPr lang="en-US" sz="1000" b="1" dirty="0" smtClean="0"/>
              <a:t>On-line technical information at training.ti.com</a:t>
            </a:r>
            <a:endParaRPr lang="en-US" sz="1000" kern="0" dirty="0">
              <a:solidFill>
                <a:srgbClr val="000000"/>
              </a:solidFill>
            </a:endParaRPr>
          </a:p>
        </p:txBody>
      </p:sp>
      <p:sp>
        <p:nvSpPr>
          <p:cNvPr id="63" name="Rectangle 62"/>
          <p:cNvSpPr/>
          <p:nvPr/>
        </p:nvSpPr>
        <p:spPr>
          <a:xfrm>
            <a:off x="6314364" y="1988346"/>
            <a:ext cx="1904785" cy="26590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91402" tIns="320040" rIns="91402" bIns="102870" rtlCol="0" anchor="b"/>
          <a:lstStyle/>
          <a:p>
            <a:pPr algn="ctr" defTabSz="914378" fontAlgn="base">
              <a:spcBef>
                <a:spcPct val="0"/>
              </a:spcBef>
              <a:spcAft>
                <a:spcPct val="0"/>
              </a:spcAft>
            </a:pPr>
            <a:r>
              <a:rPr lang="en-US" sz="1400" dirty="0" smtClean="0">
                <a:solidFill>
                  <a:srgbClr val="117788"/>
                </a:solidFill>
                <a:cs typeface="Arial"/>
              </a:rPr>
              <a:t>Application notes</a:t>
            </a:r>
            <a:endParaRPr lang="en-US" sz="1400" dirty="0">
              <a:solidFill>
                <a:srgbClr val="117788"/>
              </a:solidFill>
              <a:cs typeface="Arial"/>
            </a:endParaRPr>
          </a:p>
        </p:txBody>
      </p:sp>
      <p:cxnSp>
        <p:nvCxnSpPr>
          <p:cNvPr id="66" name="Straight Connector 65">
            <a:extLst>
              <a:ext uri="{FF2B5EF4-FFF2-40B4-BE49-F238E27FC236}">
                <a16:creationId xmlns="" xmlns:a16="http://schemas.microsoft.com/office/drawing/2014/main" id="{CB54AE91-14B4-4DF7-8952-20FBB072C917}"/>
              </a:ext>
            </a:extLst>
          </p:cNvPr>
          <p:cNvCxnSpPr>
            <a:cxnSpLocks/>
          </p:cNvCxnSpPr>
          <p:nvPr/>
        </p:nvCxnSpPr>
        <p:spPr>
          <a:xfrm>
            <a:off x="6314364" y="2309669"/>
            <a:ext cx="1915919" cy="0"/>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3170145" y="2271407"/>
            <a:ext cx="314510" cy="307777"/>
          </a:xfrm>
          <a:prstGeom prst="rect">
            <a:avLst/>
          </a:prstGeom>
        </p:spPr>
        <p:txBody>
          <a:bodyPr wrap="none">
            <a:spAutoFit/>
          </a:bodyPr>
          <a:lstStyle/>
          <a:p>
            <a:r>
              <a:rPr lang="en-US" sz="1400" dirty="0">
                <a:solidFill>
                  <a:srgbClr val="FFFFFF"/>
                </a:solidFill>
              </a:rPr>
              <a:t>N</a:t>
            </a:r>
            <a:endParaRPr lang="en-US" dirty="0"/>
          </a:p>
        </p:txBody>
      </p:sp>
      <p:sp>
        <p:nvSpPr>
          <p:cNvPr id="39" name="Slide Number Placeholder 8">
            <a:extLst>
              <a:ext uri="{FF2B5EF4-FFF2-40B4-BE49-F238E27FC236}">
                <a16:creationId xmlns="" xmlns:a16="http://schemas.microsoft.com/office/drawing/2014/main" id="{FB4151FF-02A2-4947-BB69-79C8C692D92E}"/>
              </a:ext>
            </a:extLst>
          </p:cNvPr>
          <p:cNvSpPr>
            <a:spLocks noGrp="1"/>
          </p:cNvSpPr>
          <p:nvPr>
            <p:ph type="sldNum" sz="quarter" idx="10"/>
          </p:nvPr>
        </p:nvSpPr>
        <p:spPr>
          <a:xfrm>
            <a:off x="6976191" y="4852134"/>
            <a:ext cx="2133600" cy="179709"/>
          </a:xfrm>
        </p:spPr>
        <p:txBody>
          <a:bodyPr/>
          <a:lstStyle/>
          <a:p>
            <a:pPr>
              <a:defRPr/>
            </a:pPr>
            <a:fld id="{D4C52F08-588C-488E-A5AB-DF69250DE862}" type="slidenum">
              <a:rPr lang="en-US" sz="1000" smtClean="0">
                <a:solidFill>
                  <a:srgbClr val="000000"/>
                </a:solidFill>
              </a:rPr>
              <a:pPr>
                <a:defRPr/>
              </a:pPr>
              <a:t>6</a:t>
            </a:fld>
            <a:endParaRPr lang="en-US" sz="1000">
              <a:solidFill>
                <a:srgbClr val="000000"/>
              </a:solidFill>
            </a:endParaRPr>
          </a:p>
        </p:txBody>
      </p:sp>
      <p:pic>
        <p:nvPicPr>
          <p:cNvPr id="3" name="Picture 2"/>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6437457" y="2409708"/>
            <a:ext cx="2324284" cy="1483828"/>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6146" name="Picture 2"/>
          <p:cNvPicPr>
            <a:picLocks noChangeAspect="1" noChangeArrowheads="1"/>
          </p:cNvPicPr>
          <p:nvPr/>
        </p:nvPicPr>
        <p:blipFill rotWithShape="1">
          <a:blip r:embed="rId4" cstate="print">
            <a:extLst>
              <a:ext uri="{28A0092B-C50C-407E-A947-70E740481C1C}">
                <a14:useLocalDpi xmlns:a14="http://schemas.microsoft.com/office/drawing/2010/main"/>
              </a:ext>
            </a:extLst>
          </a:blip>
          <a:srcRect/>
          <a:stretch/>
        </p:blipFill>
        <p:spPr bwMode="auto">
          <a:xfrm>
            <a:off x="6215362" y="3027779"/>
            <a:ext cx="2308235" cy="1113881"/>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3076" name="Picture 4" descr="https://www.ti.com/content/dam/ticom/images/products/ic/motor-drivers/chip/drv8703-q1-vanity-chipshot.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12441" y="2309669"/>
            <a:ext cx="1466978" cy="146697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776730" y="2899083"/>
            <a:ext cx="1102033" cy="276999"/>
          </a:xfrm>
          <a:prstGeom prst="rect">
            <a:avLst/>
          </a:prstGeom>
          <a:solidFill>
            <a:schemeClr val="tx1"/>
          </a:solidFill>
        </p:spPr>
        <p:txBody>
          <a:bodyPr wrap="none" rtlCol="0">
            <a:spAutoFit/>
          </a:bodyPr>
          <a:lstStyle/>
          <a:p>
            <a:r>
              <a:rPr lang="en-US" sz="1200" b="1" dirty="0" smtClean="0">
                <a:solidFill>
                  <a:schemeClr val="bg1"/>
                </a:solidFill>
              </a:rPr>
              <a:t>DRV8705-Q1</a:t>
            </a:r>
            <a:endParaRPr lang="en-US" sz="1200" b="1" dirty="0">
              <a:solidFill>
                <a:schemeClr val="bg1"/>
              </a:solidFill>
            </a:endParaRPr>
          </a:p>
        </p:txBody>
      </p:sp>
      <p:sp>
        <p:nvSpPr>
          <p:cNvPr id="42" name="Oval 41">
            <a:extLst>
              <a:ext uri="{FF2B5EF4-FFF2-40B4-BE49-F238E27FC236}">
                <a16:creationId xmlns="" xmlns:a16="http://schemas.microsoft.com/office/drawing/2014/main" id="{EFA3CC5F-4DEB-478F-9904-2FE33284F634}"/>
              </a:ext>
            </a:extLst>
          </p:cNvPr>
          <p:cNvSpPr/>
          <p:nvPr/>
        </p:nvSpPr>
        <p:spPr>
          <a:xfrm>
            <a:off x="1767356" y="2383673"/>
            <a:ext cx="638643" cy="315032"/>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400" dirty="0" smtClean="0"/>
              <a:t>NEW</a:t>
            </a:r>
            <a:endParaRPr lang="en-US" sz="1400" dirty="0"/>
          </a:p>
        </p:txBody>
      </p:sp>
      <p:sp>
        <p:nvSpPr>
          <p:cNvPr id="8" name="Rectangle 7"/>
          <p:cNvSpPr/>
          <p:nvPr/>
        </p:nvSpPr>
        <p:spPr>
          <a:xfrm>
            <a:off x="376069" y="3879653"/>
            <a:ext cx="5368135" cy="646331"/>
          </a:xfrm>
          <a:prstGeom prst="rect">
            <a:avLst/>
          </a:prstGeom>
        </p:spPr>
        <p:txBody>
          <a:bodyPr wrap="square">
            <a:spAutoFit/>
          </a:bodyPr>
          <a:lstStyle/>
          <a:p>
            <a:r>
              <a:rPr lang="en-US" sz="1800" dirty="0"/>
              <a:t>From Integrated FET Motor Drives to multichannel gate drivers TI has the right device for your design</a:t>
            </a:r>
          </a:p>
        </p:txBody>
      </p:sp>
      <p:pic>
        <p:nvPicPr>
          <p:cNvPr id="47" name="Picture 6" descr="DRV8706S-Q1 evaluation board image"/>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3089606" y="2418164"/>
            <a:ext cx="2598203" cy="1461490"/>
          </a:xfrm>
          <a:prstGeom prst="rect">
            <a:avLst/>
          </a:prstGeom>
          <a:noFill/>
          <a:extLst>
            <a:ext uri="{909E8E84-426E-40DD-AFC4-6F175D3DCCD1}">
              <a14:hiddenFill xmlns:a14="http://schemas.microsoft.com/office/drawing/2010/main">
                <a:solidFill>
                  <a:srgbClr val="FFFFFF"/>
                </a:solidFill>
              </a14:hiddenFill>
            </a:ext>
          </a:extLst>
        </p:spPr>
      </p:pic>
      <p:sp>
        <p:nvSpPr>
          <p:cNvPr id="48" name="Oval 47">
            <a:extLst>
              <a:ext uri="{FF2B5EF4-FFF2-40B4-BE49-F238E27FC236}">
                <a16:creationId xmlns="" xmlns:a16="http://schemas.microsoft.com/office/drawing/2014/main" id="{EFA3CC5F-4DEB-478F-9904-2FE33284F634}"/>
              </a:ext>
            </a:extLst>
          </p:cNvPr>
          <p:cNvSpPr/>
          <p:nvPr/>
        </p:nvSpPr>
        <p:spPr>
          <a:xfrm>
            <a:off x="4737542" y="2379700"/>
            <a:ext cx="638643" cy="315032"/>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400" dirty="0"/>
              <a:t>NEW</a:t>
            </a:r>
          </a:p>
        </p:txBody>
      </p:sp>
      <p:pic>
        <p:nvPicPr>
          <p:cNvPr id="1026" name="Picture 2" descr="C:\Users\a0406250\Documents\Automotive\2020\Campaigns\BodyMotors\Step2\PowerSeats.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641940" y="483326"/>
            <a:ext cx="2332244" cy="13015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803883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 xmlns:a16="http://schemas.microsoft.com/office/drawing/2014/main" id="{928AAEB6-4B48-46A2-A632-0F01F47DF265}"/>
              </a:ext>
            </a:extLst>
          </p:cNvPr>
          <p:cNvSpPr/>
          <p:nvPr/>
        </p:nvSpPr>
        <p:spPr>
          <a:xfrm>
            <a:off x="-6510" y="785688"/>
            <a:ext cx="9144000" cy="1148429"/>
          </a:xfrm>
          <a:prstGeom prst="rect">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013">
              <a:solidFill>
                <a:srgbClr val="FFFFFF"/>
              </a:solidFill>
            </a:endParaRPr>
          </a:p>
        </p:txBody>
      </p:sp>
      <p:sp>
        <p:nvSpPr>
          <p:cNvPr id="61" name="Rectangle 60"/>
          <p:cNvSpPr/>
          <p:nvPr/>
        </p:nvSpPr>
        <p:spPr>
          <a:xfrm>
            <a:off x="343876" y="2004108"/>
            <a:ext cx="1904045" cy="31608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91402" tIns="320040" rIns="91402" bIns="102870" rtlCol="0" anchor="b"/>
          <a:lstStyle/>
          <a:p>
            <a:pPr algn="ctr" defTabSz="914378" fontAlgn="base">
              <a:lnSpc>
                <a:spcPct val="90000"/>
              </a:lnSpc>
              <a:spcBef>
                <a:spcPct val="0"/>
              </a:spcBef>
              <a:spcAft>
                <a:spcPct val="0"/>
              </a:spcAft>
            </a:pPr>
            <a:r>
              <a:rPr lang="en-US" sz="1400" dirty="0" smtClean="0">
                <a:solidFill>
                  <a:srgbClr val="117788"/>
                </a:solidFill>
                <a:cs typeface="Arial"/>
              </a:rPr>
              <a:t>DRV8873-Q1</a:t>
            </a:r>
            <a:endParaRPr lang="en-US" sz="1400" dirty="0">
              <a:solidFill>
                <a:srgbClr val="117788"/>
              </a:solidFill>
              <a:cs typeface="Arial"/>
            </a:endParaRPr>
          </a:p>
        </p:txBody>
      </p:sp>
      <p:sp>
        <p:nvSpPr>
          <p:cNvPr id="64" name="Rectangle 63"/>
          <p:cNvSpPr/>
          <p:nvPr/>
        </p:nvSpPr>
        <p:spPr>
          <a:xfrm>
            <a:off x="3431464" y="2025348"/>
            <a:ext cx="1904785" cy="26590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91402" tIns="320040" rIns="91402" bIns="102870" rtlCol="0" anchor="b"/>
          <a:lstStyle/>
          <a:p>
            <a:pPr algn="ctr" defTabSz="914378" fontAlgn="base">
              <a:spcBef>
                <a:spcPct val="0"/>
              </a:spcBef>
              <a:spcAft>
                <a:spcPct val="0"/>
              </a:spcAft>
            </a:pPr>
            <a:r>
              <a:rPr lang="en-US" sz="1400" dirty="0" smtClean="0">
                <a:solidFill>
                  <a:srgbClr val="117788"/>
                </a:solidFill>
                <a:cs typeface="Arial"/>
              </a:rPr>
              <a:t>DRV8873-Q1 EVM</a:t>
            </a:r>
            <a:endParaRPr lang="en-US" sz="1400" dirty="0">
              <a:solidFill>
                <a:srgbClr val="117788"/>
              </a:solidFill>
              <a:cs typeface="Arial"/>
            </a:endParaRPr>
          </a:p>
        </p:txBody>
      </p:sp>
      <p:sp>
        <p:nvSpPr>
          <p:cNvPr id="2" name="Title 1">
            <a:extLst>
              <a:ext uri="{FF2B5EF4-FFF2-40B4-BE49-F238E27FC236}">
                <a16:creationId xmlns="" xmlns:a16="http://schemas.microsoft.com/office/drawing/2014/main" id="{3E78C114-98A4-4A11-859C-8C4E4CA6DBAD}"/>
              </a:ext>
            </a:extLst>
          </p:cNvPr>
          <p:cNvSpPr>
            <a:spLocks noGrp="1"/>
          </p:cNvSpPr>
          <p:nvPr>
            <p:ph type="title"/>
          </p:nvPr>
        </p:nvSpPr>
        <p:spPr>
          <a:xfrm>
            <a:off x="199691" y="139249"/>
            <a:ext cx="8458200" cy="610791"/>
          </a:xfrm>
        </p:spPr>
        <p:txBody>
          <a:bodyPr/>
          <a:lstStyle/>
          <a:p>
            <a:r>
              <a:rPr lang="en-US" sz="2800" dirty="0" smtClean="0"/>
              <a:t>Current sensing </a:t>
            </a:r>
            <a:endParaRPr lang="en-US" sz="2800" dirty="0"/>
          </a:p>
        </p:txBody>
      </p:sp>
      <p:sp>
        <p:nvSpPr>
          <p:cNvPr id="38" name="TextBox 37">
            <a:extLst>
              <a:ext uri="{FF2B5EF4-FFF2-40B4-BE49-F238E27FC236}">
                <a16:creationId xmlns="" xmlns:a16="http://schemas.microsoft.com/office/drawing/2014/main" id="{A73E9DB5-C047-4FBE-A31E-53CD5A68F36B}"/>
              </a:ext>
            </a:extLst>
          </p:cNvPr>
          <p:cNvSpPr txBox="1"/>
          <p:nvPr/>
        </p:nvSpPr>
        <p:spPr>
          <a:xfrm>
            <a:off x="3560154" y="937232"/>
            <a:ext cx="5097737" cy="841256"/>
          </a:xfrm>
          <a:prstGeom prst="rect">
            <a:avLst/>
          </a:prstGeom>
          <a:noFill/>
        </p:spPr>
        <p:txBody>
          <a:bodyPr wrap="square" rtlCol="0">
            <a:spAutoFit/>
          </a:bodyPr>
          <a:lstStyle/>
          <a:p>
            <a:pPr>
              <a:spcAft>
                <a:spcPts val="400"/>
              </a:spcAft>
            </a:pPr>
            <a:r>
              <a:rPr lang="en-US" sz="1400" dirty="0" smtClean="0">
                <a:solidFill>
                  <a:schemeClr val="accent3"/>
                </a:solidFill>
              </a:rPr>
              <a:t>Monitor motor current to detect faults</a:t>
            </a:r>
            <a:endParaRPr lang="en-US" sz="1400" dirty="0">
              <a:solidFill>
                <a:schemeClr val="accent3"/>
              </a:solidFill>
            </a:endParaRPr>
          </a:p>
          <a:p>
            <a:pPr>
              <a:spcAft>
                <a:spcPts val="400"/>
              </a:spcAft>
            </a:pPr>
            <a:r>
              <a:rPr lang="en-US" sz="1400" dirty="0">
                <a:solidFill>
                  <a:schemeClr val="accent3"/>
                </a:solidFill>
              </a:rPr>
              <a:t>Motion feedback </a:t>
            </a:r>
            <a:r>
              <a:rPr lang="en-US" sz="1400" dirty="0" smtClean="0">
                <a:solidFill>
                  <a:schemeClr val="accent3"/>
                </a:solidFill>
              </a:rPr>
              <a:t>with ripple </a:t>
            </a:r>
            <a:r>
              <a:rPr lang="en-US" sz="1400" dirty="0">
                <a:solidFill>
                  <a:schemeClr val="accent3"/>
                </a:solidFill>
              </a:rPr>
              <a:t>counting</a:t>
            </a:r>
          </a:p>
          <a:p>
            <a:pPr>
              <a:spcAft>
                <a:spcPts val="400"/>
              </a:spcAft>
            </a:pPr>
            <a:r>
              <a:rPr lang="en-US" sz="1400" dirty="0" smtClean="0">
                <a:solidFill>
                  <a:schemeClr val="accent3"/>
                </a:solidFill>
              </a:rPr>
              <a:t>In-line or low-side sensing</a:t>
            </a:r>
          </a:p>
        </p:txBody>
      </p:sp>
      <p:sp>
        <p:nvSpPr>
          <p:cNvPr id="40" name="TextBox 39">
            <a:extLst>
              <a:ext uri="{FF2B5EF4-FFF2-40B4-BE49-F238E27FC236}">
                <a16:creationId xmlns="" xmlns:a16="http://schemas.microsoft.com/office/drawing/2014/main" id="{9E60A4AC-EF92-4B2D-BA22-78453F2A3D66}"/>
              </a:ext>
            </a:extLst>
          </p:cNvPr>
          <p:cNvSpPr txBox="1"/>
          <p:nvPr/>
        </p:nvSpPr>
        <p:spPr>
          <a:xfrm>
            <a:off x="855763" y="1161251"/>
            <a:ext cx="2243484" cy="374398"/>
          </a:xfrm>
          <a:prstGeom prst="rect">
            <a:avLst/>
          </a:prstGeom>
          <a:noFill/>
        </p:spPr>
        <p:txBody>
          <a:bodyPr wrap="square" rtlCol="0">
            <a:spAutoFit/>
          </a:bodyPr>
          <a:lstStyle/>
          <a:p>
            <a:r>
              <a:rPr lang="en-US" dirty="0">
                <a:solidFill>
                  <a:schemeClr val="accent3"/>
                </a:solidFill>
              </a:rPr>
              <a:t>Design challenges</a:t>
            </a:r>
          </a:p>
        </p:txBody>
      </p:sp>
      <p:sp>
        <p:nvSpPr>
          <p:cNvPr id="41" name="Oval 40">
            <a:extLst>
              <a:ext uri="{FF2B5EF4-FFF2-40B4-BE49-F238E27FC236}">
                <a16:creationId xmlns="" xmlns:a16="http://schemas.microsoft.com/office/drawing/2014/main" id="{6A49EAE9-25DF-4648-8391-F398499C2E6D}"/>
              </a:ext>
            </a:extLst>
          </p:cNvPr>
          <p:cNvSpPr/>
          <p:nvPr/>
        </p:nvSpPr>
        <p:spPr>
          <a:xfrm>
            <a:off x="262815" y="1076651"/>
            <a:ext cx="491345" cy="491345"/>
          </a:xfrm>
          <a:prstGeom prst="ellipse">
            <a:avLst/>
          </a:prstGeom>
          <a:solidFill>
            <a:schemeClr val="accent3"/>
          </a:solidFill>
          <a:ln w="127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grpSp>
        <p:nvGrpSpPr>
          <p:cNvPr id="43" name="Group 42">
            <a:extLst>
              <a:ext uri="{FF2B5EF4-FFF2-40B4-BE49-F238E27FC236}">
                <a16:creationId xmlns="" xmlns:a16="http://schemas.microsoft.com/office/drawing/2014/main" id="{6FF2E5F5-7043-4C44-B922-575E05595842}"/>
              </a:ext>
            </a:extLst>
          </p:cNvPr>
          <p:cNvGrpSpPr/>
          <p:nvPr/>
        </p:nvGrpSpPr>
        <p:grpSpPr>
          <a:xfrm>
            <a:off x="343876" y="1148135"/>
            <a:ext cx="346075" cy="348375"/>
            <a:chOff x="2355850" y="4743451"/>
            <a:chExt cx="955675" cy="962025"/>
          </a:xfrm>
        </p:grpSpPr>
        <p:sp>
          <p:nvSpPr>
            <p:cNvPr id="44" name="Freeform 5">
              <a:extLst>
                <a:ext uri="{FF2B5EF4-FFF2-40B4-BE49-F238E27FC236}">
                  <a16:creationId xmlns="" xmlns:a16="http://schemas.microsoft.com/office/drawing/2014/main" id="{9930EF1A-5C16-48BE-A715-4B2D49925A04}"/>
                </a:ext>
              </a:extLst>
            </p:cNvPr>
            <p:cNvSpPr>
              <a:spLocks/>
            </p:cNvSpPr>
            <p:nvPr/>
          </p:nvSpPr>
          <p:spPr bwMode="auto">
            <a:xfrm>
              <a:off x="2444750" y="4941888"/>
              <a:ext cx="211137" cy="306388"/>
            </a:xfrm>
            <a:custGeom>
              <a:avLst/>
              <a:gdLst>
                <a:gd name="T0" fmla="*/ 0 w 133"/>
                <a:gd name="T1" fmla="*/ 193 h 193"/>
                <a:gd name="T2" fmla="*/ 0 w 133"/>
                <a:gd name="T3" fmla="*/ 79 h 193"/>
                <a:gd name="T4" fmla="*/ 133 w 133"/>
                <a:gd name="T5" fmla="*/ 0 h 193"/>
              </a:gdLst>
              <a:ahLst/>
              <a:cxnLst>
                <a:cxn ang="0">
                  <a:pos x="T0" y="T1"/>
                </a:cxn>
                <a:cxn ang="0">
                  <a:pos x="T2" y="T3"/>
                </a:cxn>
                <a:cxn ang="0">
                  <a:pos x="T4" y="T5"/>
                </a:cxn>
              </a:cxnLst>
              <a:rect l="0" t="0" r="r" b="b"/>
              <a:pathLst>
                <a:path w="133" h="193">
                  <a:moveTo>
                    <a:pt x="0" y="193"/>
                  </a:moveTo>
                  <a:lnTo>
                    <a:pt x="0" y="79"/>
                  </a:lnTo>
                  <a:lnTo>
                    <a:pt x="133" y="0"/>
                  </a:lnTo>
                </a:path>
              </a:pathLst>
            </a:custGeom>
            <a:noFill/>
            <a:ln w="1587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5" name="Freeform 6">
              <a:extLst>
                <a:ext uri="{FF2B5EF4-FFF2-40B4-BE49-F238E27FC236}">
                  <a16:creationId xmlns="" xmlns:a16="http://schemas.microsoft.com/office/drawing/2014/main" id="{20EA3F05-AECF-40DA-97E7-3FE61A250058}"/>
                </a:ext>
              </a:extLst>
            </p:cNvPr>
            <p:cNvSpPr>
              <a:spLocks/>
            </p:cNvSpPr>
            <p:nvPr/>
          </p:nvSpPr>
          <p:spPr bwMode="auto">
            <a:xfrm>
              <a:off x="2587625" y="5565776"/>
              <a:ext cx="488950" cy="139700"/>
            </a:xfrm>
            <a:custGeom>
              <a:avLst/>
              <a:gdLst>
                <a:gd name="T0" fmla="*/ 308 w 308"/>
                <a:gd name="T1" fmla="*/ 0 h 88"/>
                <a:gd name="T2" fmla="*/ 154 w 308"/>
                <a:gd name="T3" fmla="*/ 88 h 88"/>
                <a:gd name="T4" fmla="*/ 0 w 308"/>
                <a:gd name="T5" fmla="*/ 0 h 88"/>
              </a:gdLst>
              <a:ahLst/>
              <a:cxnLst>
                <a:cxn ang="0">
                  <a:pos x="T0" y="T1"/>
                </a:cxn>
                <a:cxn ang="0">
                  <a:pos x="T2" y="T3"/>
                </a:cxn>
                <a:cxn ang="0">
                  <a:pos x="T4" y="T5"/>
                </a:cxn>
              </a:cxnLst>
              <a:rect l="0" t="0" r="r" b="b"/>
              <a:pathLst>
                <a:path w="308" h="88">
                  <a:moveTo>
                    <a:pt x="308" y="0"/>
                  </a:moveTo>
                  <a:lnTo>
                    <a:pt x="154" y="88"/>
                  </a:lnTo>
                  <a:lnTo>
                    <a:pt x="0" y="0"/>
                  </a:lnTo>
                </a:path>
              </a:pathLst>
            </a:custGeom>
            <a:noFill/>
            <a:ln w="1587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6" name="Freeform 7">
              <a:extLst>
                <a:ext uri="{FF2B5EF4-FFF2-40B4-BE49-F238E27FC236}">
                  <a16:creationId xmlns="" xmlns:a16="http://schemas.microsoft.com/office/drawing/2014/main" id="{E2E86B3C-4B6B-48CD-98DA-22731F18E4DA}"/>
                </a:ext>
              </a:extLst>
            </p:cNvPr>
            <p:cNvSpPr>
              <a:spLocks/>
            </p:cNvSpPr>
            <p:nvPr/>
          </p:nvSpPr>
          <p:spPr bwMode="auto">
            <a:xfrm>
              <a:off x="3009900" y="4940301"/>
              <a:ext cx="212725" cy="309563"/>
            </a:xfrm>
            <a:custGeom>
              <a:avLst/>
              <a:gdLst>
                <a:gd name="T0" fmla="*/ 0 w 134"/>
                <a:gd name="T1" fmla="*/ 0 h 195"/>
                <a:gd name="T2" fmla="*/ 134 w 134"/>
                <a:gd name="T3" fmla="*/ 80 h 195"/>
                <a:gd name="T4" fmla="*/ 134 w 134"/>
                <a:gd name="T5" fmla="*/ 195 h 195"/>
              </a:gdLst>
              <a:ahLst/>
              <a:cxnLst>
                <a:cxn ang="0">
                  <a:pos x="T0" y="T1"/>
                </a:cxn>
                <a:cxn ang="0">
                  <a:pos x="T2" y="T3"/>
                </a:cxn>
                <a:cxn ang="0">
                  <a:pos x="T4" y="T5"/>
                </a:cxn>
              </a:cxnLst>
              <a:rect l="0" t="0" r="r" b="b"/>
              <a:pathLst>
                <a:path w="134" h="195">
                  <a:moveTo>
                    <a:pt x="0" y="0"/>
                  </a:moveTo>
                  <a:lnTo>
                    <a:pt x="134" y="80"/>
                  </a:lnTo>
                  <a:lnTo>
                    <a:pt x="134" y="195"/>
                  </a:lnTo>
                </a:path>
              </a:pathLst>
            </a:custGeom>
            <a:noFill/>
            <a:ln w="1587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 name="Freeform 8">
              <a:extLst>
                <a:ext uri="{FF2B5EF4-FFF2-40B4-BE49-F238E27FC236}">
                  <a16:creationId xmlns="" xmlns:a16="http://schemas.microsoft.com/office/drawing/2014/main" id="{3D072760-2D6F-4E19-9C05-D3ED2F3D7766}"/>
                </a:ext>
              </a:extLst>
            </p:cNvPr>
            <p:cNvSpPr>
              <a:spLocks/>
            </p:cNvSpPr>
            <p:nvPr/>
          </p:nvSpPr>
          <p:spPr bwMode="auto">
            <a:xfrm>
              <a:off x="2355850" y="5305426"/>
              <a:ext cx="173037" cy="285750"/>
            </a:xfrm>
            <a:custGeom>
              <a:avLst/>
              <a:gdLst>
                <a:gd name="T0" fmla="*/ 109 w 109"/>
                <a:gd name="T1" fmla="*/ 180 h 180"/>
                <a:gd name="T2" fmla="*/ 0 w 109"/>
                <a:gd name="T3" fmla="*/ 118 h 180"/>
                <a:gd name="T4" fmla="*/ 0 w 109"/>
                <a:gd name="T5" fmla="*/ 0 h 180"/>
                <a:gd name="T6" fmla="*/ 109 w 109"/>
                <a:gd name="T7" fmla="*/ 57 h 180"/>
                <a:gd name="T8" fmla="*/ 109 w 109"/>
                <a:gd name="T9" fmla="*/ 180 h 180"/>
              </a:gdLst>
              <a:ahLst/>
              <a:cxnLst>
                <a:cxn ang="0">
                  <a:pos x="T0" y="T1"/>
                </a:cxn>
                <a:cxn ang="0">
                  <a:pos x="T2" y="T3"/>
                </a:cxn>
                <a:cxn ang="0">
                  <a:pos x="T4" y="T5"/>
                </a:cxn>
                <a:cxn ang="0">
                  <a:pos x="T6" y="T7"/>
                </a:cxn>
                <a:cxn ang="0">
                  <a:pos x="T8" y="T9"/>
                </a:cxn>
              </a:cxnLst>
              <a:rect l="0" t="0" r="r" b="b"/>
              <a:pathLst>
                <a:path w="109" h="180">
                  <a:moveTo>
                    <a:pt x="109" y="180"/>
                  </a:moveTo>
                  <a:lnTo>
                    <a:pt x="0" y="118"/>
                  </a:lnTo>
                  <a:lnTo>
                    <a:pt x="0" y="0"/>
                  </a:lnTo>
                  <a:lnTo>
                    <a:pt x="109" y="57"/>
                  </a:lnTo>
                  <a:lnTo>
                    <a:pt x="109" y="180"/>
                  </a:lnTo>
                  <a:close/>
                </a:path>
              </a:pathLst>
            </a:custGeom>
            <a:noFill/>
            <a:ln w="1587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 name="Freeform 9">
              <a:extLst>
                <a:ext uri="{FF2B5EF4-FFF2-40B4-BE49-F238E27FC236}">
                  <a16:creationId xmlns="" xmlns:a16="http://schemas.microsoft.com/office/drawing/2014/main" id="{CA94314D-807E-4279-BAE7-9B89344F77C1}"/>
                </a:ext>
              </a:extLst>
            </p:cNvPr>
            <p:cNvSpPr>
              <a:spLocks/>
            </p:cNvSpPr>
            <p:nvPr/>
          </p:nvSpPr>
          <p:spPr bwMode="auto">
            <a:xfrm>
              <a:off x="2528888" y="5303838"/>
              <a:ext cx="173037" cy="287338"/>
            </a:xfrm>
            <a:custGeom>
              <a:avLst/>
              <a:gdLst>
                <a:gd name="T0" fmla="*/ 0 w 109"/>
                <a:gd name="T1" fmla="*/ 181 h 181"/>
                <a:gd name="T2" fmla="*/ 109 w 109"/>
                <a:gd name="T3" fmla="*/ 119 h 181"/>
                <a:gd name="T4" fmla="*/ 109 w 109"/>
                <a:gd name="T5" fmla="*/ 0 h 181"/>
                <a:gd name="T6" fmla="*/ 0 w 109"/>
                <a:gd name="T7" fmla="*/ 58 h 181"/>
                <a:gd name="T8" fmla="*/ 0 w 109"/>
                <a:gd name="T9" fmla="*/ 181 h 181"/>
              </a:gdLst>
              <a:ahLst/>
              <a:cxnLst>
                <a:cxn ang="0">
                  <a:pos x="T0" y="T1"/>
                </a:cxn>
                <a:cxn ang="0">
                  <a:pos x="T2" y="T3"/>
                </a:cxn>
                <a:cxn ang="0">
                  <a:pos x="T4" y="T5"/>
                </a:cxn>
                <a:cxn ang="0">
                  <a:pos x="T6" y="T7"/>
                </a:cxn>
                <a:cxn ang="0">
                  <a:pos x="T8" y="T9"/>
                </a:cxn>
              </a:cxnLst>
              <a:rect l="0" t="0" r="r" b="b"/>
              <a:pathLst>
                <a:path w="109" h="181">
                  <a:moveTo>
                    <a:pt x="0" y="181"/>
                  </a:moveTo>
                  <a:lnTo>
                    <a:pt x="109" y="119"/>
                  </a:lnTo>
                  <a:lnTo>
                    <a:pt x="109" y="0"/>
                  </a:lnTo>
                  <a:lnTo>
                    <a:pt x="0" y="58"/>
                  </a:lnTo>
                  <a:lnTo>
                    <a:pt x="0" y="181"/>
                  </a:lnTo>
                  <a:close/>
                </a:path>
              </a:pathLst>
            </a:custGeom>
            <a:noFill/>
            <a:ln w="1587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 name="Freeform 10">
              <a:extLst>
                <a:ext uri="{FF2B5EF4-FFF2-40B4-BE49-F238E27FC236}">
                  <a16:creationId xmlns="" xmlns:a16="http://schemas.microsoft.com/office/drawing/2014/main" id="{0C43B994-7852-4586-B0D6-1E6FCFCEBE61}"/>
                </a:ext>
              </a:extLst>
            </p:cNvPr>
            <p:cNvSpPr>
              <a:spLocks/>
            </p:cNvSpPr>
            <p:nvPr/>
          </p:nvSpPr>
          <p:spPr bwMode="auto">
            <a:xfrm>
              <a:off x="2360613" y="5210176"/>
              <a:ext cx="341312" cy="92075"/>
            </a:xfrm>
            <a:custGeom>
              <a:avLst/>
              <a:gdLst>
                <a:gd name="T0" fmla="*/ 215 w 215"/>
                <a:gd name="T1" fmla="*/ 58 h 58"/>
                <a:gd name="T2" fmla="*/ 107 w 215"/>
                <a:gd name="T3" fmla="*/ 0 h 58"/>
                <a:gd name="T4" fmla="*/ 0 w 215"/>
                <a:gd name="T5" fmla="*/ 58 h 58"/>
              </a:gdLst>
              <a:ahLst/>
              <a:cxnLst>
                <a:cxn ang="0">
                  <a:pos x="T0" y="T1"/>
                </a:cxn>
                <a:cxn ang="0">
                  <a:pos x="T2" y="T3"/>
                </a:cxn>
                <a:cxn ang="0">
                  <a:pos x="T4" y="T5"/>
                </a:cxn>
              </a:cxnLst>
              <a:rect l="0" t="0" r="r" b="b"/>
              <a:pathLst>
                <a:path w="215" h="58">
                  <a:moveTo>
                    <a:pt x="215" y="58"/>
                  </a:moveTo>
                  <a:lnTo>
                    <a:pt x="107" y="0"/>
                  </a:lnTo>
                  <a:lnTo>
                    <a:pt x="0" y="58"/>
                  </a:lnTo>
                </a:path>
              </a:pathLst>
            </a:custGeom>
            <a:noFill/>
            <a:ln w="1587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 name="Freeform 11">
              <a:extLst>
                <a:ext uri="{FF2B5EF4-FFF2-40B4-BE49-F238E27FC236}">
                  <a16:creationId xmlns="" xmlns:a16="http://schemas.microsoft.com/office/drawing/2014/main" id="{A0889C7D-C6FB-463E-847C-B4E3AC5C8D50}"/>
                </a:ext>
              </a:extLst>
            </p:cNvPr>
            <p:cNvSpPr>
              <a:spLocks/>
            </p:cNvSpPr>
            <p:nvPr/>
          </p:nvSpPr>
          <p:spPr bwMode="auto">
            <a:xfrm>
              <a:off x="2967038" y="5305426"/>
              <a:ext cx="171450" cy="285750"/>
            </a:xfrm>
            <a:custGeom>
              <a:avLst/>
              <a:gdLst>
                <a:gd name="T0" fmla="*/ 108 w 108"/>
                <a:gd name="T1" fmla="*/ 180 h 180"/>
                <a:gd name="T2" fmla="*/ 0 w 108"/>
                <a:gd name="T3" fmla="*/ 118 h 180"/>
                <a:gd name="T4" fmla="*/ 0 w 108"/>
                <a:gd name="T5" fmla="*/ 0 h 180"/>
                <a:gd name="T6" fmla="*/ 108 w 108"/>
                <a:gd name="T7" fmla="*/ 57 h 180"/>
                <a:gd name="T8" fmla="*/ 108 w 108"/>
                <a:gd name="T9" fmla="*/ 180 h 180"/>
              </a:gdLst>
              <a:ahLst/>
              <a:cxnLst>
                <a:cxn ang="0">
                  <a:pos x="T0" y="T1"/>
                </a:cxn>
                <a:cxn ang="0">
                  <a:pos x="T2" y="T3"/>
                </a:cxn>
                <a:cxn ang="0">
                  <a:pos x="T4" y="T5"/>
                </a:cxn>
                <a:cxn ang="0">
                  <a:pos x="T6" y="T7"/>
                </a:cxn>
                <a:cxn ang="0">
                  <a:pos x="T8" y="T9"/>
                </a:cxn>
              </a:cxnLst>
              <a:rect l="0" t="0" r="r" b="b"/>
              <a:pathLst>
                <a:path w="108" h="180">
                  <a:moveTo>
                    <a:pt x="108" y="180"/>
                  </a:moveTo>
                  <a:lnTo>
                    <a:pt x="0" y="118"/>
                  </a:lnTo>
                  <a:lnTo>
                    <a:pt x="0" y="0"/>
                  </a:lnTo>
                  <a:lnTo>
                    <a:pt x="108" y="57"/>
                  </a:lnTo>
                  <a:lnTo>
                    <a:pt x="108" y="180"/>
                  </a:lnTo>
                  <a:close/>
                </a:path>
              </a:pathLst>
            </a:custGeom>
            <a:noFill/>
            <a:ln w="1587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5" name="Freeform 12">
              <a:extLst>
                <a:ext uri="{FF2B5EF4-FFF2-40B4-BE49-F238E27FC236}">
                  <a16:creationId xmlns="" xmlns:a16="http://schemas.microsoft.com/office/drawing/2014/main" id="{02161249-E4D5-4EE4-A35E-7B27C362DB14}"/>
                </a:ext>
              </a:extLst>
            </p:cNvPr>
            <p:cNvSpPr>
              <a:spLocks/>
            </p:cNvSpPr>
            <p:nvPr/>
          </p:nvSpPr>
          <p:spPr bwMode="auto">
            <a:xfrm>
              <a:off x="3138488" y="5303838"/>
              <a:ext cx="173037" cy="287338"/>
            </a:xfrm>
            <a:custGeom>
              <a:avLst/>
              <a:gdLst>
                <a:gd name="T0" fmla="*/ 0 w 109"/>
                <a:gd name="T1" fmla="*/ 181 h 181"/>
                <a:gd name="T2" fmla="*/ 108 w 109"/>
                <a:gd name="T3" fmla="*/ 119 h 181"/>
                <a:gd name="T4" fmla="*/ 109 w 109"/>
                <a:gd name="T5" fmla="*/ 0 h 181"/>
                <a:gd name="T6" fmla="*/ 0 w 109"/>
                <a:gd name="T7" fmla="*/ 58 h 181"/>
                <a:gd name="T8" fmla="*/ 0 w 109"/>
                <a:gd name="T9" fmla="*/ 181 h 181"/>
              </a:gdLst>
              <a:ahLst/>
              <a:cxnLst>
                <a:cxn ang="0">
                  <a:pos x="T0" y="T1"/>
                </a:cxn>
                <a:cxn ang="0">
                  <a:pos x="T2" y="T3"/>
                </a:cxn>
                <a:cxn ang="0">
                  <a:pos x="T4" y="T5"/>
                </a:cxn>
                <a:cxn ang="0">
                  <a:pos x="T6" y="T7"/>
                </a:cxn>
                <a:cxn ang="0">
                  <a:pos x="T8" y="T9"/>
                </a:cxn>
              </a:cxnLst>
              <a:rect l="0" t="0" r="r" b="b"/>
              <a:pathLst>
                <a:path w="109" h="181">
                  <a:moveTo>
                    <a:pt x="0" y="181"/>
                  </a:moveTo>
                  <a:lnTo>
                    <a:pt x="108" y="119"/>
                  </a:lnTo>
                  <a:lnTo>
                    <a:pt x="109" y="0"/>
                  </a:lnTo>
                  <a:lnTo>
                    <a:pt x="0" y="58"/>
                  </a:lnTo>
                  <a:lnTo>
                    <a:pt x="0" y="181"/>
                  </a:lnTo>
                  <a:close/>
                </a:path>
              </a:pathLst>
            </a:custGeom>
            <a:noFill/>
            <a:ln w="1587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 name="Freeform 13">
              <a:extLst>
                <a:ext uri="{FF2B5EF4-FFF2-40B4-BE49-F238E27FC236}">
                  <a16:creationId xmlns="" xmlns:a16="http://schemas.microsoft.com/office/drawing/2014/main" id="{EB0801F9-EC7E-43E4-803C-C1FDAD8FD7AD}"/>
                </a:ext>
              </a:extLst>
            </p:cNvPr>
            <p:cNvSpPr>
              <a:spLocks/>
            </p:cNvSpPr>
            <p:nvPr/>
          </p:nvSpPr>
          <p:spPr bwMode="auto">
            <a:xfrm>
              <a:off x="2970213" y="5210176"/>
              <a:ext cx="341312" cy="93663"/>
            </a:xfrm>
            <a:custGeom>
              <a:avLst/>
              <a:gdLst>
                <a:gd name="T0" fmla="*/ 215 w 215"/>
                <a:gd name="T1" fmla="*/ 59 h 59"/>
                <a:gd name="T2" fmla="*/ 107 w 215"/>
                <a:gd name="T3" fmla="*/ 0 h 59"/>
                <a:gd name="T4" fmla="*/ 0 w 215"/>
                <a:gd name="T5" fmla="*/ 58 h 59"/>
              </a:gdLst>
              <a:ahLst/>
              <a:cxnLst>
                <a:cxn ang="0">
                  <a:pos x="T0" y="T1"/>
                </a:cxn>
                <a:cxn ang="0">
                  <a:pos x="T2" y="T3"/>
                </a:cxn>
                <a:cxn ang="0">
                  <a:pos x="T4" y="T5"/>
                </a:cxn>
              </a:cxnLst>
              <a:rect l="0" t="0" r="r" b="b"/>
              <a:pathLst>
                <a:path w="215" h="59">
                  <a:moveTo>
                    <a:pt x="215" y="59"/>
                  </a:moveTo>
                  <a:lnTo>
                    <a:pt x="107" y="0"/>
                  </a:lnTo>
                  <a:lnTo>
                    <a:pt x="0" y="58"/>
                  </a:lnTo>
                </a:path>
              </a:pathLst>
            </a:custGeom>
            <a:noFill/>
            <a:ln w="1587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7" name="Freeform 14">
              <a:extLst>
                <a:ext uri="{FF2B5EF4-FFF2-40B4-BE49-F238E27FC236}">
                  <a16:creationId xmlns="" xmlns:a16="http://schemas.microsoft.com/office/drawing/2014/main" id="{0B954AEF-15DA-48F2-B418-65CA2B5EE935}"/>
                </a:ext>
              </a:extLst>
            </p:cNvPr>
            <p:cNvSpPr>
              <a:spLocks/>
            </p:cNvSpPr>
            <p:nvPr/>
          </p:nvSpPr>
          <p:spPr bwMode="auto">
            <a:xfrm>
              <a:off x="2660650" y="4838701"/>
              <a:ext cx="173037" cy="285750"/>
            </a:xfrm>
            <a:custGeom>
              <a:avLst/>
              <a:gdLst>
                <a:gd name="T0" fmla="*/ 109 w 109"/>
                <a:gd name="T1" fmla="*/ 180 h 180"/>
                <a:gd name="T2" fmla="*/ 0 w 109"/>
                <a:gd name="T3" fmla="*/ 118 h 180"/>
                <a:gd name="T4" fmla="*/ 0 w 109"/>
                <a:gd name="T5" fmla="*/ 0 h 180"/>
                <a:gd name="T6" fmla="*/ 109 w 109"/>
                <a:gd name="T7" fmla="*/ 57 h 180"/>
                <a:gd name="T8" fmla="*/ 109 w 109"/>
                <a:gd name="T9" fmla="*/ 180 h 180"/>
              </a:gdLst>
              <a:ahLst/>
              <a:cxnLst>
                <a:cxn ang="0">
                  <a:pos x="T0" y="T1"/>
                </a:cxn>
                <a:cxn ang="0">
                  <a:pos x="T2" y="T3"/>
                </a:cxn>
                <a:cxn ang="0">
                  <a:pos x="T4" y="T5"/>
                </a:cxn>
                <a:cxn ang="0">
                  <a:pos x="T6" y="T7"/>
                </a:cxn>
                <a:cxn ang="0">
                  <a:pos x="T8" y="T9"/>
                </a:cxn>
              </a:cxnLst>
              <a:rect l="0" t="0" r="r" b="b"/>
              <a:pathLst>
                <a:path w="109" h="180">
                  <a:moveTo>
                    <a:pt x="109" y="180"/>
                  </a:moveTo>
                  <a:lnTo>
                    <a:pt x="0" y="118"/>
                  </a:lnTo>
                  <a:lnTo>
                    <a:pt x="0" y="0"/>
                  </a:lnTo>
                  <a:lnTo>
                    <a:pt x="109" y="57"/>
                  </a:lnTo>
                  <a:lnTo>
                    <a:pt x="109" y="180"/>
                  </a:lnTo>
                  <a:close/>
                </a:path>
              </a:pathLst>
            </a:custGeom>
            <a:noFill/>
            <a:ln w="1587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9" name="Freeform 15">
              <a:extLst>
                <a:ext uri="{FF2B5EF4-FFF2-40B4-BE49-F238E27FC236}">
                  <a16:creationId xmlns="" xmlns:a16="http://schemas.microsoft.com/office/drawing/2014/main" id="{ABA202E7-FD82-4DDA-9568-7C8DE538A3C6}"/>
                </a:ext>
              </a:extLst>
            </p:cNvPr>
            <p:cNvSpPr>
              <a:spLocks/>
            </p:cNvSpPr>
            <p:nvPr/>
          </p:nvSpPr>
          <p:spPr bwMode="auto">
            <a:xfrm>
              <a:off x="2833688" y="4837113"/>
              <a:ext cx="173037" cy="287338"/>
            </a:xfrm>
            <a:custGeom>
              <a:avLst/>
              <a:gdLst>
                <a:gd name="T0" fmla="*/ 0 w 109"/>
                <a:gd name="T1" fmla="*/ 181 h 181"/>
                <a:gd name="T2" fmla="*/ 109 w 109"/>
                <a:gd name="T3" fmla="*/ 119 h 181"/>
                <a:gd name="T4" fmla="*/ 109 w 109"/>
                <a:gd name="T5" fmla="*/ 0 h 181"/>
                <a:gd name="T6" fmla="*/ 0 w 109"/>
                <a:gd name="T7" fmla="*/ 58 h 181"/>
                <a:gd name="T8" fmla="*/ 0 w 109"/>
                <a:gd name="T9" fmla="*/ 181 h 181"/>
              </a:gdLst>
              <a:ahLst/>
              <a:cxnLst>
                <a:cxn ang="0">
                  <a:pos x="T0" y="T1"/>
                </a:cxn>
                <a:cxn ang="0">
                  <a:pos x="T2" y="T3"/>
                </a:cxn>
                <a:cxn ang="0">
                  <a:pos x="T4" y="T5"/>
                </a:cxn>
                <a:cxn ang="0">
                  <a:pos x="T6" y="T7"/>
                </a:cxn>
                <a:cxn ang="0">
                  <a:pos x="T8" y="T9"/>
                </a:cxn>
              </a:cxnLst>
              <a:rect l="0" t="0" r="r" b="b"/>
              <a:pathLst>
                <a:path w="109" h="181">
                  <a:moveTo>
                    <a:pt x="0" y="181"/>
                  </a:moveTo>
                  <a:lnTo>
                    <a:pt x="109" y="119"/>
                  </a:lnTo>
                  <a:lnTo>
                    <a:pt x="109" y="0"/>
                  </a:lnTo>
                  <a:lnTo>
                    <a:pt x="0" y="58"/>
                  </a:lnTo>
                  <a:lnTo>
                    <a:pt x="0" y="181"/>
                  </a:lnTo>
                  <a:close/>
                </a:path>
              </a:pathLst>
            </a:custGeom>
            <a:noFill/>
            <a:ln w="1587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 name="Freeform 16">
              <a:extLst>
                <a:ext uri="{FF2B5EF4-FFF2-40B4-BE49-F238E27FC236}">
                  <a16:creationId xmlns="" xmlns:a16="http://schemas.microsoft.com/office/drawing/2014/main" id="{FE943236-F1EA-4743-82A9-BF15F4B7D2DC}"/>
                </a:ext>
              </a:extLst>
            </p:cNvPr>
            <p:cNvSpPr>
              <a:spLocks/>
            </p:cNvSpPr>
            <p:nvPr/>
          </p:nvSpPr>
          <p:spPr bwMode="auto">
            <a:xfrm>
              <a:off x="2665413" y="4743451"/>
              <a:ext cx="339725" cy="92075"/>
            </a:xfrm>
            <a:custGeom>
              <a:avLst/>
              <a:gdLst>
                <a:gd name="T0" fmla="*/ 214 w 214"/>
                <a:gd name="T1" fmla="*/ 58 h 58"/>
                <a:gd name="T2" fmla="*/ 107 w 214"/>
                <a:gd name="T3" fmla="*/ 0 h 58"/>
                <a:gd name="T4" fmla="*/ 0 w 214"/>
                <a:gd name="T5" fmla="*/ 58 h 58"/>
              </a:gdLst>
              <a:ahLst/>
              <a:cxnLst>
                <a:cxn ang="0">
                  <a:pos x="T0" y="T1"/>
                </a:cxn>
                <a:cxn ang="0">
                  <a:pos x="T2" y="T3"/>
                </a:cxn>
                <a:cxn ang="0">
                  <a:pos x="T4" y="T5"/>
                </a:cxn>
              </a:cxnLst>
              <a:rect l="0" t="0" r="r" b="b"/>
              <a:pathLst>
                <a:path w="214" h="58">
                  <a:moveTo>
                    <a:pt x="214" y="58"/>
                  </a:moveTo>
                  <a:lnTo>
                    <a:pt x="107" y="0"/>
                  </a:lnTo>
                  <a:lnTo>
                    <a:pt x="0" y="58"/>
                  </a:lnTo>
                </a:path>
              </a:pathLst>
            </a:custGeom>
            <a:noFill/>
            <a:ln w="1587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79" name="Freeform 9">
            <a:extLst>
              <a:ext uri="{FF2B5EF4-FFF2-40B4-BE49-F238E27FC236}">
                <a16:creationId xmlns="" xmlns:a16="http://schemas.microsoft.com/office/drawing/2014/main" id="{99BDD341-F1C1-4355-B89F-8E1C9D972275}"/>
              </a:ext>
            </a:extLst>
          </p:cNvPr>
          <p:cNvSpPr/>
          <p:nvPr/>
        </p:nvSpPr>
        <p:spPr>
          <a:xfrm rot="5400000" flipV="1">
            <a:off x="3002029" y="1200749"/>
            <a:ext cx="841255" cy="314228"/>
          </a:xfrm>
          <a:custGeom>
            <a:avLst/>
            <a:gdLst>
              <a:gd name="connsiteX0" fmla="*/ 0 w 3738520"/>
              <a:gd name="connsiteY0" fmla="*/ 647363 h 647363"/>
              <a:gd name="connsiteX1" fmla="*/ 0 w 3738520"/>
              <a:gd name="connsiteY1" fmla="*/ 0 h 647363"/>
              <a:gd name="connsiteX2" fmla="*/ 3738520 w 3738520"/>
              <a:gd name="connsiteY2" fmla="*/ 0 h 647363"/>
              <a:gd name="connsiteX3" fmla="*/ 3738520 w 3738520"/>
              <a:gd name="connsiteY3" fmla="*/ 647363 h 647363"/>
            </a:gdLst>
            <a:ahLst/>
            <a:cxnLst>
              <a:cxn ang="0">
                <a:pos x="connsiteX0" y="connsiteY0"/>
              </a:cxn>
              <a:cxn ang="0">
                <a:pos x="connsiteX1" y="connsiteY1"/>
              </a:cxn>
              <a:cxn ang="0">
                <a:pos x="connsiteX2" y="connsiteY2"/>
              </a:cxn>
              <a:cxn ang="0">
                <a:pos x="connsiteX3" y="connsiteY3"/>
              </a:cxn>
            </a:cxnLst>
            <a:rect l="l" t="t" r="r" b="b"/>
            <a:pathLst>
              <a:path w="3738520" h="647363">
                <a:moveTo>
                  <a:pt x="0" y="647363"/>
                </a:moveTo>
                <a:lnTo>
                  <a:pt x="0" y="0"/>
                </a:lnTo>
                <a:lnTo>
                  <a:pt x="3738520" y="0"/>
                </a:lnTo>
                <a:lnTo>
                  <a:pt x="3738520" y="647363"/>
                </a:lnTo>
              </a:path>
            </a:pathLst>
          </a:custGeom>
          <a:noFill/>
          <a:ln w="9525" cap="rnd">
            <a:solidFill>
              <a:schemeClr val="accent3"/>
            </a:solidFill>
            <a:prstDash val="soli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a:extLst>
              <a:ext uri="{FF2B5EF4-FFF2-40B4-BE49-F238E27FC236}">
                <a16:creationId xmlns="" xmlns:a16="http://schemas.microsoft.com/office/drawing/2014/main" id="{97D3DA5C-F0FA-46FF-B7A6-53732FB1F324}"/>
              </a:ext>
            </a:extLst>
          </p:cNvPr>
          <p:cNvCxnSpPr>
            <a:cxnSpLocks/>
          </p:cNvCxnSpPr>
          <p:nvPr/>
        </p:nvCxnSpPr>
        <p:spPr>
          <a:xfrm>
            <a:off x="2932952" y="1368441"/>
            <a:ext cx="332591" cy="0"/>
          </a:xfrm>
          <a:prstGeom prst="line">
            <a:avLst/>
          </a:prstGeom>
          <a:ln>
            <a:solidFill>
              <a:schemeClr val="accent3"/>
            </a:solidFill>
            <a:prstDash val="soli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 xmlns:a16="http://schemas.microsoft.com/office/drawing/2014/main" id="{CB54AE91-14B4-4DF7-8952-20FBB072C917}"/>
              </a:ext>
            </a:extLst>
          </p:cNvPr>
          <p:cNvCxnSpPr>
            <a:cxnSpLocks/>
          </p:cNvCxnSpPr>
          <p:nvPr/>
        </p:nvCxnSpPr>
        <p:spPr>
          <a:xfrm>
            <a:off x="3431464" y="2346671"/>
            <a:ext cx="1915919" cy="0"/>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86" name="Straight Connector 85">
            <a:extLst>
              <a:ext uri="{FF2B5EF4-FFF2-40B4-BE49-F238E27FC236}">
                <a16:creationId xmlns="" xmlns:a16="http://schemas.microsoft.com/office/drawing/2014/main" id="{09BA7E7B-F8C7-4612-A735-2FC348562D09}"/>
              </a:ext>
            </a:extLst>
          </p:cNvPr>
          <p:cNvCxnSpPr>
            <a:cxnSpLocks/>
          </p:cNvCxnSpPr>
          <p:nvPr/>
        </p:nvCxnSpPr>
        <p:spPr>
          <a:xfrm>
            <a:off x="385566" y="2352649"/>
            <a:ext cx="1915919" cy="0"/>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sp>
        <p:nvSpPr>
          <p:cNvPr id="62" name="Content Placeholder 3">
            <a:extLst>
              <a:ext uri="{FF2B5EF4-FFF2-40B4-BE49-F238E27FC236}">
                <a16:creationId xmlns="" xmlns:a16="http://schemas.microsoft.com/office/drawing/2014/main" id="{CFA8E1ED-E5C1-47C4-BA1A-B69DDA4CF47A}"/>
              </a:ext>
            </a:extLst>
          </p:cNvPr>
          <p:cNvSpPr txBox="1">
            <a:spLocks/>
          </p:cNvSpPr>
          <p:nvPr/>
        </p:nvSpPr>
        <p:spPr bwMode="auto">
          <a:xfrm>
            <a:off x="6304159" y="3808362"/>
            <a:ext cx="2742752" cy="783525"/>
          </a:xfrm>
          <a:prstGeom prst="rect">
            <a:avLst/>
          </a:prstGeom>
          <a:noFill/>
          <a:ln w="9525" algn="ctr">
            <a:noFill/>
            <a:miter lim="800000"/>
            <a:headEnd/>
            <a:tailEnd/>
          </a:ln>
        </p:spPr>
        <p:txBody>
          <a:bodyPr vert="horz" wrap="square" lIns="75993" tIns="37985" rIns="75993" bIns="37985" numCol="1" anchor="t" anchorCtr="0" compatLnSpc="1">
            <a:prstTxWarp prst="textNoShape">
              <a:avLst/>
            </a:prstTxWarp>
          </a:bodyPr>
          <a:lstStyle>
            <a:lvl1pPr marL="226400" indent="-226400" algn="l" rtl="0" eaLnBrk="1" fontAlgn="base" hangingPunct="1">
              <a:spcBef>
                <a:spcPts val="800"/>
              </a:spcBef>
              <a:spcAft>
                <a:spcPct val="0"/>
              </a:spcAft>
              <a:buChar char="•"/>
              <a:defRPr sz="2000">
                <a:solidFill>
                  <a:schemeClr val="tx1"/>
                </a:solidFill>
                <a:latin typeface="+mn-lt"/>
                <a:ea typeface="+mn-ea"/>
                <a:cs typeface="+mn-cs"/>
              </a:defRPr>
            </a:lvl1pPr>
            <a:lvl2pPr marL="573125" indent="-232750" algn="l" rtl="0" eaLnBrk="1" fontAlgn="base" hangingPunct="1">
              <a:spcBef>
                <a:spcPct val="20000"/>
              </a:spcBef>
              <a:spcAft>
                <a:spcPct val="0"/>
              </a:spcAft>
              <a:buChar char="–"/>
              <a:defRPr>
                <a:solidFill>
                  <a:schemeClr val="tx1"/>
                </a:solidFill>
                <a:latin typeface="+mn-lt"/>
              </a:defRPr>
            </a:lvl2pPr>
            <a:lvl3pPr marL="851762" indent="-164692" algn="l" rtl="0" eaLnBrk="1" fontAlgn="base" hangingPunct="1">
              <a:spcBef>
                <a:spcPct val="15000"/>
              </a:spcBef>
              <a:spcAft>
                <a:spcPct val="0"/>
              </a:spcAft>
              <a:buChar char="•"/>
              <a:defRPr sz="1800">
                <a:solidFill>
                  <a:schemeClr val="tx1"/>
                </a:solidFill>
                <a:latin typeface="+mn-lt"/>
              </a:defRPr>
            </a:lvl3pPr>
            <a:lvl4pPr marL="1198474" indent="-232750" algn="l" rtl="0" eaLnBrk="1" fontAlgn="base" hangingPunct="1">
              <a:spcBef>
                <a:spcPct val="5000"/>
              </a:spcBef>
              <a:spcAft>
                <a:spcPct val="0"/>
              </a:spcAft>
              <a:buChar char="–"/>
              <a:defRPr sz="1800">
                <a:solidFill>
                  <a:schemeClr val="tx1"/>
                </a:solidFill>
                <a:latin typeface="+mn-lt"/>
              </a:defRPr>
            </a:lvl4pPr>
            <a:lvl5pPr marL="1484995" indent="-172630" algn="l" rtl="0" eaLnBrk="1" fontAlgn="base" hangingPunct="1">
              <a:spcBef>
                <a:spcPct val="0"/>
              </a:spcBef>
              <a:spcAft>
                <a:spcPct val="0"/>
              </a:spcAft>
              <a:buChar char="»"/>
              <a:defRPr sz="1800">
                <a:solidFill>
                  <a:schemeClr val="tx1"/>
                </a:solidFill>
                <a:latin typeface="+mn-lt"/>
              </a:defRPr>
            </a:lvl5pPr>
            <a:lvl6pPr marL="1940971" indent="-172630" algn="l" rtl="0" eaLnBrk="1" fontAlgn="base" hangingPunct="1">
              <a:spcBef>
                <a:spcPct val="0"/>
              </a:spcBef>
              <a:spcAft>
                <a:spcPct val="0"/>
              </a:spcAft>
              <a:buChar char="»"/>
              <a:defRPr sz="1600">
                <a:solidFill>
                  <a:schemeClr val="tx1"/>
                </a:solidFill>
                <a:latin typeface="+mn-lt"/>
              </a:defRPr>
            </a:lvl6pPr>
            <a:lvl7pPr marL="2396947" indent="-172630" algn="l" rtl="0" eaLnBrk="1" fontAlgn="base" hangingPunct="1">
              <a:spcBef>
                <a:spcPct val="0"/>
              </a:spcBef>
              <a:spcAft>
                <a:spcPct val="0"/>
              </a:spcAft>
              <a:buChar char="»"/>
              <a:defRPr sz="1600">
                <a:solidFill>
                  <a:schemeClr val="tx1"/>
                </a:solidFill>
                <a:latin typeface="+mn-lt"/>
              </a:defRPr>
            </a:lvl7pPr>
            <a:lvl8pPr marL="2852922" indent="-172630" algn="l" rtl="0" eaLnBrk="1" fontAlgn="base" hangingPunct="1">
              <a:spcBef>
                <a:spcPct val="0"/>
              </a:spcBef>
              <a:spcAft>
                <a:spcPct val="0"/>
              </a:spcAft>
              <a:buChar char="»"/>
              <a:defRPr sz="1600">
                <a:solidFill>
                  <a:schemeClr val="tx1"/>
                </a:solidFill>
                <a:latin typeface="+mn-lt"/>
              </a:defRPr>
            </a:lvl8pPr>
            <a:lvl9pPr marL="3308897" indent="-172630" algn="l" rtl="0" eaLnBrk="1" fontAlgn="base" hangingPunct="1">
              <a:spcBef>
                <a:spcPct val="0"/>
              </a:spcBef>
              <a:spcAft>
                <a:spcPct val="0"/>
              </a:spcAft>
              <a:buChar char="»"/>
              <a:defRPr sz="1600">
                <a:solidFill>
                  <a:schemeClr val="tx1"/>
                </a:solidFill>
                <a:latin typeface="+mn-lt"/>
              </a:defRPr>
            </a:lvl9pPr>
          </a:lstStyle>
          <a:p>
            <a:pPr marL="0" indent="0">
              <a:buNone/>
            </a:pPr>
            <a:r>
              <a:rPr lang="en-US" sz="1000" b="1" dirty="0" smtClean="0"/>
              <a:t>On-line technical information at training.ti.com</a:t>
            </a:r>
          </a:p>
          <a:p>
            <a:pPr marL="0" indent="0">
              <a:buNone/>
            </a:pPr>
            <a:endParaRPr lang="en-US" sz="1000" kern="0" dirty="0">
              <a:solidFill>
                <a:srgbClr val="000000"/>
              </a:solidFill>
            </a:endParaRPr>
          </a:p>
        </p:txBody>
      </p:sp>
      <p:sp>
        <p:nvSpPr>
          <p:cNvPr id="63" name="Rectangle 62"/>
          <p:cNvSpPr/>
          <p:nvPr/>
        </p:nvSpPr>
        <p:spPr>
          <a:xfrm>
            <a:off x="6314364" y="2025348"/>
            <a:ext cx="1904785" cy="26590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91402" tIns="320040" rIns="91402" bIns="102870" rtlCol="0" anchor="b"/>
          <a:lstStyle/>
          <a:p>
            <a:pPr algn="ctr" defTabSz="914378" fontAlgn="base">
              <a:spcBef>
                <a:spcPct val="0"/>
              </a:spcBef>
              <a:spcAft>
                <a:spcPct val="0"/>
              </a:spcAft>
            </a:pPr>
            <a:r>
              <a:rPr lang="en-US" sz="1400" dirty="0" smtClean="0">
                <a:solidFill>
                  <a:srgbClr val="117788"/>
                </a:solidFill>
                <a:cs typeface="Arial"/>
              </a:rPr>
              <a:t>Application notes</a:t>
            </a:r>
            <a:endParaRPr lang="en-US" sz="1400" dirty="0">
              <a:solidFill>
                <a:srgbClr val="117788"/>
              </a:solidFill>
              <a:cs typeface="Arial"/>
            </a:endParaRPr>
          </a:p>
        </p:txBody>
      </p:sp>
      <p:cxnSp>
        <p:nvCxnSpPr>
          <p:cNvPr id="66" name="Straight Connector 65">
            <a:extLst>
              <a:ext uri="{FF2B5EF4-FFF2-40B4-BE49-F238E27FC236}">
                <a16:creationId xmlns="" xmlns:a16="http://schemas.microsoft.com/office/drawing/2014/main" id="{CB54AE91-14B4-4DF7-8952-20FBB072C917}"/>
              </a:ext>
            </a:extLst>
          </p:cNvPr>
          <p:cNvCxnSpPr>
            <a:cxnSpLocks/>
          </p:cNvCxnSpPr>
          <p:nvPr/>
        </p:nvCxnSpPr>
        <p:spPr>
          <a:xfrm>
            <a:off x="6314364" y="2346671"/>
            <a:ext cx="1915919" cy="0"/>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3170145" y="2308409"/>
            <a:ext cx="314510" cy="307777"/>
          </a:xfrm>
          <a:prstGeom prst="rect">
            <a:avLst/>
          </a:prstGeom>
        </p:spPr>
        <p:txBody>
          <a:bodyPr wrap="none">
            <a:spAutoFit/>
          </a:bodyPr>
          <a:lstStyle/>
          <a:p>
            <a:r>
              <a:rPr lang="en-US" sz="1400" dirty="0">
                <a:solidFill>
                  <a:srgbClr val="FFFFFF"/>
                </a:solidFill>
              </a:rPr>
              <a:t>N</a:t>
            </a:r>
            <a:endParaRPr lang="en-US" dirty="0"/>
          </a:p>
        </p:txBody>
      </p:sp>
      <p:pic>
        <p:nvPicPr>
          <p:cNvPr id="7170" name="Picture 2" descr="https://www.ti.com/content/dam/ticom/images/products/ic/motor-drivers/chip/drv8873-q1-vanity-chipshot.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48244" y="2315647"/>
            <a:ext cx="1499079" cy="1499079"/>
          </a:xfrm>
          <a:prstGeom prst="rect">
            <a:avLst/>
          </a:prstGeom>
          <a:noFill/>
          <a:extLst>
            <a:ext uri="{909E8E84-426E-40DD-AFC4-6F175D3DCCD1}">
              <a14:hiddenFill xmlns:a14="http://schemas.microsoft.com/office/drawing/2010/main">
                <a:solidFill>
                  <a:srgbClr val="FFFFFF"/>
                </a:solidFill>
              </a14:hiddenFill>
            </a:ext>
          </a:extLst>
        </p:spPr>
      </p:pic>
      <p:sp>
        <p:nvSpPr>
          <p:cNvPr id="36" name="TextBox 35"/>
          <p:cNvSpPr txBox="1"/>
          <p:nvPr/>
        </p:nvSpPr>
        <p:spPr>
          <a:xfrm>
            <a:off x="-6509" y="4309060"/>
            <a:ext cx="9150510" cy="307777"/>
          </a:xfrm>
          <a:prstGeom prst="rect">
            <a:avLst/>
          </a:prstGeom>
          <a:solidFill>
            <a:schemeClr val="bg1">
              <a:lumMod val="50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pPr algn="ctr"/>
            <a:r>
              <a:rPr lang="en-US" sz="1400" dirty="0" smtClean="0"/>
              <a:t>Other IC options: DRV8871-Q1, DRV8874-Q1 DRV8876-Q1</a:t>
            </a:r>
            <a:endParaRPr lang="en-US" sz="1400" dirty="0"/>
          </a:p>
        </p:txBody>
      </p:sp>
      <p:sp>
        <p:nvSpPr>
          <p:cNvPr id="42" name="Slide Number Placeholder 8">
            <a:extLst>
              <a:ext uri="{FF2B5EF4-FFF2-40B4-BE49-F238E27FC236}">
                <a16:creationId xmlns="" xmlns:a16="http://schemas.microsoft.com/office/drawing/2014/main" id="{FB4151FF-02A2-4947-BB69-79C8C692D92E}"/>
              </a:ext>
            </a:extLst>
          </p:cNvPr>
          <p:cNvSpPr>
            <a:spLocks noGrp="1"/>
          </p:cNvSpPr>
          <p:nvPr>
            <p:ph type="sldNum" sz="quarter" idx="10"/>
          </p:nvPr>
        </p:nvSpPr>
        <p:spPr>
          <a:xfrm>
            <a:off x="6976191" y="4852134"/>
            <a:ext cx="2133600" cy="179709"/>
          </a:xfrm>
        </p:spPr>
        <p:txBody>
          <a:bodyPr/>
          <a:lstStyle/>
          <a:p>
            <a:pPr>
              <a:defRPr/>
            </a:pPr>
            <a:fld id="{D4C52F08-588C-488E-A5AB-DF69250DE862}" type="slidenum">
              <a:rPr lang="en-US" sz="1000" smtClean="0">
                <a:solidFill>
                  <a:srgbClr val="000000"/>
                </a:solidFill>
              </a:rPr>
              <a:pPr>
                <a:defRPr/>
              </a:pPr>
              <a:t>7</a:t>
            </a:fld>
            <a:endParaRPr lang="en-US" sz="1000">
              <a:solidFill>
                <a:srgbClr val="000000"/>
              </a:solidFill>
            </a:endParaRPr>
          </a:p>
        </p:txBody>
      </p:sp>
      <p:pic>
        <p:nvPicPr>
          <p:cNvPr id="3" name="Picture 2"/>
          <p:cNvPicPr>
            <a:picLocks noChangeAspect="1" noChangeArrowheads="1"/>
          </p:cNvPicPr>
          <p:nvPr/>
        </p:nvPicPr>
        <p:blipFill rotWithShape="1">
          <a:blip r:embed="rId4" cstate="print">
            <a:extLst>
              <a:ext uri="{28A0092B-C50C-407E-A947-70E740481C1C}">
                <a14:useLocalDpi xmlns:a14="http://schemas.microsoft.com/office/drawing/2010/main"/>
              </a:ext>
            </a:extLst>
          </a:blip>
          <a:srcRect/>
          <a:stretch/>
        </p:blipFill>
        <p:spPr bwMode="auto">
          <a:xfrm>
            <a:off x="6628055" y="2490529"/>
            <a:ext cx="1920645" cy="1076918"/>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7173" name="Picture 5"/>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358515" y="2606821"/>
            <a:ext cx="1925885" cy="1212746"/>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4" name="Rectangle 3"/>
          <p:cNvSpPr/>
          <p:nvPr/>
        </p:nvSpPr>
        <p:spPr>
          <a:xfrm>
            <a:off x="458738" y="3708795"/>
            <a:ext cx="5297548" cy="584775"/>
          </a:xfrm>
          <a:prstGeom prst="rect">
            <a:avLst/>
          </a:prstGeom>
        </p:spPr>
        <p:txBody>
          <a:bodyPr wrap="square">
            <a:spAutoFit/>
          </a:bodyPr>
          <a:lstStyle/>
          <a:p>
            <a:r>
              <a:rPr lang="en-US" sz="1600" dirty="0"/>
              <a:t>TI motor drives eliminate the need for external current sense amplifier and more to reduce your BOM and cost!</a:t>
            </a:r>
          </a:p>
        </p:txBody>
      </p:sp>
      <p:pic>
        <p:nvPicPr>
          <p:cNvPr id="5" name="Picture 2" descr="Automotive 10A H-bridge motor driver with integrated current sensing and open load detection evaluation board imag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44460" y="2385122"/>
            <a:ext cx="2471637" cy="1390296"/>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C:\Users\a0406250\Documents\Automotive\2020\Campaigns\BodyMotors\Step2\sunRoof.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825344" y="328234"/>
            <a:ext cx="2107036" cy="13704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9821468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Rectangle 60"/>
          <p:cNvSpPr/>
          <p:nvPr/>
        </p:nvSpPr>
        <p:spPr>
          <a:xfrm>
            <a:off x="343876" y="1972392"/>
            <a:ext cx="1904045" cy="31608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91402" tIns="320040" rIns="91402" bIns="102870" rtlCol="0" anchor="b"/>
          <a:lstStyle/>
          <a:p>
            <a:pPr algn="ctr" defTabSz="914378" fontAlgn="base">
              <a:lnSpc>
                <a:spcPct val="90000"/>
              </a:lnSpc>
              <a:spcBef>
                <a:spcPct val="0"/>
              </a:spcBef>
              <a:spcAft>
                <a:spcPct val="0"/>
              </a:spcAft>
            </a:pPr>
            <a:r>
              <a:rPr lang="en-US" sz="1400" dirty="0" smtClean="0">
                <a:solidFill>
                  <a:srgbClr val="117788"/>
                </a:solidFill>
                <a:cs typeface="Arial"/>
              </a:rPr>
              <a:t>DRV8714-Q1</a:t>
            </a:r>
            <a:endParaRPr lang="en-US" sz="1400" dirty="0">
              <a:solidFill>
                <a:srgbClr val="117788"/>
              </a:solidFill>
              <a:cs typeface="Arial"/>
            </a:endParaRPr>
          </a:p>
        </p:txBody>
      </p:sp>
      <p:sp>
        <p:nvSpPr>
          <p:cNvPr id="64" name="Rectangle 63"/>
          <p:cNvSpPr/>
          <p:nvPr/>
        </p:nvSpPr>
        <p:spPr>
          <a:xfrm>
            <a:off x="3431464" y="1993632"/>
            <a:ext cx="1904785" cy="26590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91402" tIns="320040" rIns="91402" bIns="102870" rtlCol="0" anchor="b"/>
          <a:lstStyle/>
          <a:p>
            <a:pPr algn="ctr" defTabSz="914378" fontAlgn="base">
              <a:spcBef>
                <a:spcPct val="0"/>
              </a:spcBef>
              <a:spcAft>
                <a:spcPct val="0"/>
              </a:spcAft>
            </a:pPr>
            <a:r>
              <a:rPr lang="en-US" sz="1400" dirty="0" smtClean="0">
                <a:solidFill>
                  <a:srgbClr val="117788"/>
                </a:solidFill>
                <a:cs typeface="Arial"/>
              </a:rPr>
              <a:t>DRV8714-Q1 EVM</a:t>
            </a:r>
            <a:endParaRPr lang="en-US" sz="1400" dirty="0">
              <a:solidFill>
                <a:srgbClr val="117788"/>
              </a:solidFill>
              <a:cs typeface="Arial"/>
            </a:endParaRPr>
          </a:p>
        </p:txBody>
      </p:sp>
      <p:sp>
        <p:nvSpPr>
          <p:cNvPr id="6" name="Rectangle 5">
            <a:extLst>
              <a:ext uri="{FF2B5EF4-FFF2-40B4-BE49-F238E27FC236}">
                <a16:creationId xmlns="" xmlns:a16="http://schemas.microsoft.com/office/drawing/2014/main" id="{928AAEB6-4B48-46A2-A632-0F01F47DF265}"/>
              </a:ext>
            </a:extLst>
          </p:cNvPr>
          <p:cNvSpPr/>
          <p:nvPr/>
        </p:nvSpPr>
        <p:spPr>
          <a:xfrm>
            <a:off x="-6510" y="743400"/>
            <a:ext cx="9144000" cy="1148429"/>
          </a:xfrm>
          <a:prstGeom prst="rect">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013">
              <a:solidFill>
                <a:srgbClr val="FFFFFF"/>
              </a:solidFill>
            </a:endParaRPr>
          </a:p>
        </p:txBody>
      </p:sp>
      <p:sp>
        <p:nvSpPr>
          <p:cNvPr id="2" name="Title 1">
            <a:extLst>
              <a:ext uri="{FF2B5EF4-FFF2-40B4-BE49-F238E27FC236}">
                <a16:creationId xmlns="" xmlns:a16="http://schemas.microsoft.com/office/drawing/2014/main" id="{3E78C114-98A4-4A11-859C-8C4E4CA6DBAD}"/>
              </a:ext>
            </a:extLst>
          </p:cNvPr>
          <p:cNvSpPr>
            <a:spLocks noGrp="1"/>
          </p:cNvSpPr>
          <p:nvPr>
            <p:ph type="title"/>
          </p:nvPr>
        </p:nvSpPr>
        <p:spPr>
          <a:xfrm>
            <a:off x="199691" y="139249"/>
            <a:ext cx="8458200" cy="610791"/>
          </a:xfrm>
        </p:spPr>
        <p:txBody>
          <a:bodyPr/>
          <a:lstStyle/>
          <a:p>
            <a:r>
              <a:rPr lang="en-US" sz="2800" dirty="0" smtClean="0"/>
              <a:t>Power off braking</a:t>
            </a:r>
            <a:endParaRPr lang="en-US" sz="2800" dirty="0"/>
          </a:p>
        </p:txBody>
      </p:sp>
      <p:sp>
        <p:nvSpPr>
          <p:cNvPr id="38" name="TextBox 37">
            <a:extLst>
              <a:ext uri="{FF2B5EF4-FFF2-40B4-BE49-F238E27FC236}">
                <a16:creationId xmlns="" xmlns:a16="http://schemas.microsoft.com/office/drawing/2014/main" id="{A73E9DB5-C047-4FBE-A31E-53CD5A68F36B}"/>
              </a:ext>
            </a:extLst>
          </p:cNvPr>
          <p:cNvSpPr txBox="1"/>
          <p:nvPr/>
        </p:nvSpPr>
        <p:spPr>
          <a:xfrm>
            <a:off x="3484655" y="876215"/>
            <a:ext cx="5097737" cy="841256"/>
          </a:xfrm>
          <a:prstGeom prst="rect">
            <a:avLst/>
          </a:prstGeom>
          <a:noFill/>
        </p:spPr>
        <p:txBody>
          <a:bodyPr wrap="square" rtlCol="0">
            <a:spAutoFit/>
          </a:bodyPr>
          <a:lstStyle/>
          <a:p>
            <a:pPr>
              <a:spcAft>
                <a:spcPts val="400"/>
              </a:spcAft>
            </a:pPr>
            <a:r>
              <a:rPr lang="en-US" sz="1400" dirty="0" smtClean="0">
                <a:solidFill>
                  <a:schemeClr val="accent3"/>
                </a:solidFill>
              </a:rPr>
              <a:t>Movement of mechanical parts</a:t>
            </a:r>
            <a:endParaRPr lang="en-US" sz="1400" dirty="0">
              <a:solidFill>
                <a:schemeClr val="accent3"/>
              </a:solidFill>
            </a:endParaRPr>
          </a:p>
          <a:p>
            <a:pPr>
              <a:spcAft>
                <a:spcPts val="400"/>
              </a:spcAft>
            </a:pPr>
            <a:r>
              <a:rPr lang="en-US" sz="1400" dirty="0" smtClean="0">
                <a:solidFill>
                  <a:schemeClr val="accent3"/>
                </a:solidFill>
              </a:rPr>
              <a:t>Unpowered motors generate voltage</a:t>
            </a:r>
            <a:endParaRPr lang="en-US" sz="1400" dirty="0">
              <a:solidFill>
                <a:schemeClr val="accent3"/>
              </a:solidFill>
            </a:endParaRPr>
          </a:p>
          <a:p>
            <a:pPr>
              <a:spcAft>
                <a:spcPts val="400"/>
              </a:spcAft>
            </a:pPr>
            <a:r>
              <a:rPr lang="en-US" sz="1400" dirty="0" smtClean="0">
                <a:solidFill>
                  <a:schemeClr val="accent3"/>
                </a:solidFill>
              </a:rPr>
              <a:t>Protect drive circuits from dangerous levels</a:t>
            </a:r>
          </a:p>
        </p:txBody>
      </p:sp>
      <p:sp>
        <p:nvSpPr>
          <p:cNvPr id="40" name="TextBox 39">
            <a:extLst>
              <a:ext uri="{FF2B5EF4-FFF2-40B4-BE49-F238E27FC236}">
                <a16:creationId xmlns="" xmlns:a16="http://schemas.microsoft.com/office/drawing/2014/main" id="{9E60A4AC-EF92-4B2D-BA22-78453F2A3D66}"/>
              </a:ext>
            </a:extLst>
          </p:cNvPr>
          <p:cNvSpPr txBox="1"/>
          <p:nvPr/>
        </p:nvSpPr>
        <p:spPr>
          <a:xfrm>
            <a:off x="855763" y="1118963"/>
            <a:ext cx="2409780" cy="374398"/>
          </a:xfrm>
          <a:prstGeom prst="rect">
            <a:avLst/>
          </a:prstGeom>
          <a:noFill/>
        </p:spPr>
        <p:txBody>
          <a:bodyPr wrap="square" rtlCol="0">
            <a:spAutoFit/>
          </a:bodyPr>
          <a:lstStyle/>
          <a:p>
            <a:r>
              <a:rPr lang="en-US" dirty="0">
                <a:solidFill>
                  <a:schemeClr val="accent3"/>
                </a:solidFill>
              </a:rPr>
              <a:t>Design challenges</a:t>
            </a:r>
          </a:p>
        </p:txBody>
      </p:sp>
      <p:sp>
        <p:nvSpPr>
          <p:cNvPr id="41" name="Oval 40">
            <a:extLst>
              <a:ext uri="{FF2B5EF4-FFF2-40B4-BE49-F238E27FC236}">
                <a16:creationId xmlns="" xmlns:a16="http://schemas.microsoft.com/office/drawing/2014/main" id="{6A49EAE9-25DF-4648-8391-F398499C2E6D}"/>
              </a:ext>
            </a:extLst>
          </p:cNvPr>
          <p:cNvSpPr/>
          <p:nvPr/>
        </p:nvSpPr>
        <p:spPr>
          <a:xfrm>
            <a:off x="262815" y="1034363"/>
            <a:ext cx="491345" cy="491345"/>
          </a:xfrm>
          <a:prstGeom prst="ellipse">
            <a:avLst/>
          </a:prstGeom>
          <a:solidFill>
            <a:schemeClr val="accent3"/>
          </a:solidFill>
          <a:ln w="127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grpSp>
        <p:nvGrpSpPr>
          <p:cNvPr id="43" name="Group 42">
            <a:extLst>
              <a:ext uri="{FF2B5EF4-FFF2-40B4-BE49-F238E27FC236}">
                <a16:creationId xmlns="" xmlns:a16="http://schemas.microsoft.com/office/drawing/2014/main" id="{6FF2E5F5-7043-4C44-B922-575E05595842}"/>
              </a:ext>
            </a:extLst>
          </p:cNvPr>
          <p:cNvGrpSpPr/>
          <p:nvPr/>
        </p:nvGrpSpPr>
        <p:grpSpPr>
          <a:xfrm>
            <a:off x="343876" y="1105847"/>
            <a:ext cx="346075" cy="348375"/>
            <a:chOff x="2355850" y="4743451"/>
            <a:chExt cx="955675" cy="962025"/>
          </a:xfrm>
        </p:grpSpPr>
        <p:sp>
          <p:nvSpPr>
            <p:cNvPr id="44" name="Freeform 5">
              <a:extLst>
                <a:ext uri="{FF2B5EF4-FFF2-40B4-BE49-F238E27FC236}">
                  <a16:creationId xmlns="" xmlns:a16="http://schemas.microsoft.com/office/drawing/2014/main" id="{9930EF1A-5C16-48BE-A715-4B2D49925A04}"/>
                </a:ext>
              </a:extLst>
            </p:cNvPr>
            <p:cNvSpPr>
              <a:spLocks/>
            </p:cNvSpPr>
            <p:nvPr/>
          </p:nvSpPr>
          <p:spPr bwMode="auto">
            <a:xfrm>
              <a:off x="2444750" y="4941888"/>
              <a:ext cx="211137" cy="306388"/>
            </a:xfrm>
            <a:custGeom>
              <a:avLst/>
              <a:gdLst>
                <a:gd name="T0" fmla="*/ 0 w 133"/>
                <a:gd name="T1" fmla="*/ 193 h 193"/>
                <a:gd name="T2" fmla="*/ 0 w 133"/>
                <a:gd name="T3" fmla="*/ 79 h 193"/>
                <a:gd name="T4" fmla="*/ 133 w 133"/>
                <a:gd name="T5" fmla="*/ 0 h 193"/>
              </a:gdLst>
              <a:ahLst/>
              <a:cxnLst>
                <a:cxn ang="0">
                  <a:pos x="T0" y="T1"/>
                </a:cxn>
                <a:cxn ang="0">
                  <a:pos x="T2" y="T3"/>
                </a:cxn>
                <a:cxn ang="0">
                  <a:pos x="T4" y="T5"/>
                </a:cxn>
              </a:cxnLst>
              <a:rect l="0" t="0" r="r" b="b"/>
              <a:pathLst>
                <a:path w="133" h="193">
                  <a:moveTo>
                    <a:pt x="0" y="193"/>
                  </a:moveTo>
                  <a:lnTo>
                    <a:pt x="0" y="79"/>
                  </a:lnTo>
                  <a:lnTo>
                    <a:pt x="133" y="0"/>
                  </a:lnTo>
                </a:path>
              </a:pathLst>
            </a:custGeom>
            <a:noFill/>
            <a:ln w="1587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5" name="Freeform 6">
              <a:extLst>
                <a:ext uri="{FF2B5EF4-FFF2-40B4-BE49-F238E27FC236}">
                  <a16:creationId xmlns="" xmlns:a16="http://schemas.microsoft.com/office/drawing/2014/main" id="{20EA3F05-AECF-40DA-97E7-3FE61A250058}"/>
                </a:ext>
              </a:extLst>
            </p:cNvPr>
            <p:cNvSpPr>
              <a:spLocks/>
            </p:cNvSpPr>
            <p:nvPr/>
          </p:nvSpPr>
          <p:spPr bwMode="auto">
            <a:xfrm>
              <a:off x="2587625" y="5565776"/>
              <a:ext cx="488950" cy="139700"/>
            </a:xfrm>
            <a:custGeom>
              <a:avLst/>
              <a:gdLst>
                <a:gd name="T0" fmla="*/ 308 w 308"/>
                <a:gd name="T1" fmla="*/ 0 h 88"/>
                <a:gd name="T2" fmla="*/ 154 w 308"/>
                <a:gd name="T3" fmla="*/ 88 h 88"/>
                <a:gd name="T4" fmla="*/ 0 w 308"/>
                <a:gd name="T5" fmla="*/ 0 h 88"/>
              </a:gdLst>
              <a:ahLst/>
              <a:cxnLst>
                <a:cxn ang="0">
                  <a:pos x="T0" y="T1"/>
                </a:cxn>
                <a:cxn ang="0">
                  <a:pos x="T2" y="T3"/>
                </a:cxn>
                <a:cxn ang="0">
                  <a:pos x="T4" y="T5"/>
                </a:cxn>
              </a:cxnLst>
              <a:rect l="0" t="0" r="r" b="b"/>
              <a:pathLst>
                <a:path w="308" h="88">
                  <a:moveTo>
                    <a:pt x="308" y="0"/>
                  </a:moveTo>
                  <a:lnTo>
                    <a:pt x="154" y="88"/>
                  </a:lnTo>
                  <a:lnTo>
                    <a:pt x="0" y="0"/>
                  </a:lnTo>
                </a:path>
              </a:pathLst>
            </a:custGeom>
            <a:noFill/>
            <a:ln w="1587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6" name="Freeform 7">
              <a:extLst>
                <a:ext uri="{FF2B5EF4-FFF2-40B4-BE49-F238E27FC236}">
                  <a16:creationId xmlns="" xmlns:a16="http://schemas.microsoft.com/office/drawing/2014/main" id="{E2E86B3C-4B6B-48CD-98DA-22731F18E4DA}"/>
                </a:ext>
              </a:extLst>
            </p:cNvPr>
            <p:cNvSpPr>
              <a:spLocks/>
            </p:cNvSpPr>
            <p:nvPr/>
          </p:nvSpPr>
          <p:spPr bwMode="auto">
            <a:xfrm>
              <a:off x="3009900" y="4940301"/>
              <a:ext cx="212725" cy="309563"/>
            </a:xfrm>
            <a:custGeom>
              <a:avLst/>
              <a:gdLst>
                <a:gd name="T0" fmla="*/ 0 w 134"/>
                <a:gd name="T1" fmla="*/ 0 h 195"/>
                <a:gd name="T2" fmla="*/ 134 w 134"/>
                <a:gd name="T3" fmla="*/ 80 h 195"/>
                <a:gd name="T4" fmla="*/ 134 w 134"/>
                <a:gd name="T5" fmla="*/ 195 h 195"/>
              </a:gdLst>
              <a:ahLst/>
              <a:cxnLst>
                <a:cxn ang="0">
                  <a:pos x="T0" y="T1"/>
                </a:cxn>
                <a:cxn ang="0">
                  <a:pos x="T2" y="T3"/>
                </a:cxn>
                <a:cxn ang="0">
                  <a:pos x="T4" y="T5"/>
                </a:cxn>
              </a:cxnLst>
              <a:rect l="0" t="0" r="r" b="b"/>
              <a:pathLst>
                <a:path w="134" h="195">
                  <a:moveTo>
                    <a:pt x="0" y="0"/>
                  </a:moveTo>
                  <a:lnTo>
                    <a:pt x="134" y="80"/>
                  </a:lnTo>
                  <a:lnTo>
                    <a:pt x="134" y="195"/>
                  </a:lnTo>
                </a:path>
              </a:pathLst>
            </a:custGeom>
            <a:noFill/>
            <a:ln w="1587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 name="Freeform 8">
              <a:extLst>
                <a:ext uri="{FF2B5EF4-FFF2-40B4-BE49-F238E27FC236}">
                  <a16:creationId xmlns="" xmlns:a16="http://schemas.microsoft.com/office/drawing/2014/main" id="{3D072760-2D6F-4E19-9C05-D3ED2F3D7766}"/>
                </a:ext>
              </a:extLst>
            </p:cNvPr>
            <p:cNvSpPr>
              <a:spLocks/>
            </p:cNvSpPr>
            <p:nvPr/>
          </p:nvSpPr>
          <p:spPr bwMode="auto">
            <a:xfrm>
              <a:off x="2355850" y="5305426"/>
              <a:ext cx="173037" cy="285750"/>
            </a:xfrm>
            <a:custGeom>
              <a:avLst/>
              <a:gdLst>
                <a:gd name="T0" fmla="*/ 109 w 109"/>
                <a:gd name="T1" fmla="*/ 180 h 180"/>
                <a:gd name="T2" fmla="*/ 0 w 109"/>
                <a:gd name="T3" fmla="*/ 118 h 180"/>
                <a:gd name="T4" fmla="*/ 0 w 109"/>
                <a:gd name="T5" fmla="*/ 0 h 180"/>
                <a:gd name="T6" fmla="*/ 109 w 109"/>
                <a:gd name="T7" fmla="*/ 57 h 180"/>
                <a:gd name="T8" fmla="*/ 109 w 109"/>
                <a:gd name="T9" fmla="*/ 180 h 180"/>
              </a:gdLst>
              <a:ahLst/>
              <a:cxnLst>
                <a:cxn ang="0">
                  <a:pos x="T0" y="T1"/>
                </a:cxn>
                <a:cxn ang="0">
                  <a:pos x="T2" y="T3"/>
                </a:cxn>
                <a:cxn ang="0">
                  <a:pos x="T4" y="T5"/>
                </a:cxn>
                <a:cxn ang="0">
                  <a:pos x="T6" y="T7"/>
                </a:cxn>
                <a:cxn ang="0">
                  <a:pos x="T8" y="T9"/>
                </a:cxn>
              </a:cxnLst>
              <a:rect l="0" t="0" r="r" b="b"/>
              <a:pathLst>
                <a:path w="109" h="180">
                  <a:moveTo>
                    <a:pt x="109" y="180"/>
                  </a:moveTo>
                  <a:lnTo>
                    <a:pt x="0" y="118"/>
                  </a:lnTo>
                  <a:lnTo>
                    <a:pt x="0" y="0"/>
                  </a:lnTo>
                  <a:lnTo>
                    <a:pt x="109" y="57"/>
                  </a:lnTo>
                  <a:lnTo>
                    <a:pt x="109" y="180"/>
                  </a:lnTo>
                  <a:close/>
                </a:path>
              </a:pathLst>
            </a:custGeom>
            <a:noFill/>
            <a:ln w="1587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 name="Freeform 9">
              <a:extLst>
                <a:ext uri="{FF2B5EF4-FFF2-40B4-BE49-F238E27FC236}">
                  <a16:creationId xmlns="" xmlns:a16="http://schemas.microsoft.com/office/drawing/2014/main" id="{CA94314D-807E-4279-BAE7-9B89344F77C1}"/>
                </a:ext>
              </a:extLst>
            </p:cNvPr>
            <p:cNvSpPr>
              <a:spLocks/>
            </p:cNvSpPr>
            <p:nvPr/>
          </p:nvSpPr>
          <p:spPr bwMode="auto">
            <a:xfrm>
              <a:off x="2528888" y="5303838"/>
              <a:ext cx="173037" cy="287338"/>
            </a:xfrm>
            <a:custGeom>
              <a:avLst/>
              <a:gdLst>
                <a:gd name="T0" fmla="*/ 0 w 109"/>
                <a:gd name="T1" fmla="*/ 181 h 181"/>
                <a:gd name="T2" fmla="*/ 109 w 109"/>
                <a:gd name="T3" fmla="*/ 119 h 181"/>
                <a:gd name="T4" fmla="*/ 109 w 109"/>
                <a:gd name="T5" fmla="*/ 0 h 181"/>
                <a:gd name="T6" fmla="*/ 0 w 109"/>
                <a:gd name="T7" fmla="*/ 58 h 181"/>
                <a:gd name="T8" fmla="*/ 0 w 109"/>
                <a:gd name="T9" fmla="*/ 181 h 181"/>
              </a:gdLst>
              <a:ahLst/>
              <a:cxnLst>
                <a:cxn ang="0">
                  <a:pos x="T0" y="T1"/>
                </a:cxn>
                <a:cxn ang="0">
                  <a:pos x="T2" y="T3"/>
                </a:cxn>
                <a:cxn ang="0">
                  <a:pos x="T4" y="T5"/>
                </a:cxn>
                <a:cxn ang="0">
                  <a:pos x="T6" y="T7"/>
                </a:cxn>
                <a:cxn ang="0">
                  <a:pos x="T8" y="T9"/>
                </a:cxn>
              </a:cxnLst>
              <a:rect l="0" t="0" r="r" b="b"/>
              <a:pathLst>
                <a:path w="109" h="181">
                  <a:moveTo>
                    <a:pt x="0" y="181"/>
                  </a:moveTo>
                  <a:lnTo>
                    <a:pt x="109" y="119"/>
                  </a:lnTo>
                  <a:lnTo>
                    <a:pt x="109" y="0"/>
                  </a:lnTo>
                  <a:lnTo>
                    <a:pt x="0" y="58"/>
                  </a:lnTo>
                  <a:lnTo>
                    <a:pt x="0" y="181"/>
                  </a:lnTo>
                  <a:close/>
                </a:path>
              </a:pathLst>
            </a:custGeom>
            <a:noFill/>
            <a:ln w="1587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 name="Freeform 10">
              <a:extLst>
                <a:ext uri="{FF2B5EF4-FFF2-40B4-BE49-F238E27FC236}">
                  <a16:creationId xmlns="" xmlns:a16="http://schemas.microsoft.com/office/drawing/2014/main" id="{0C43B994-7852-4586-B0D6-1E6FCFCEBE61}"/>
                </a:ext>
              </a:extLst>
            </p:cNvPr>
            <p:cNvSpPr>
              <a:spLocks/>
            </p:cNvSpPr>
            <p:nvPr/>
          </p:nvSpPr>
          <p:spPr bwMode="auto">
            <a:xfrm>
              <a:off x="2360613" y="5210176"/>
              <a:ext cx="341312" cy="92075"/>
            </a:xfrm>
            <a:custGeom>
              <a:avLst/>
              <a:gdLst>
                <a:gd name="T0" fmla="*/ 215 w 215"/>
                <a:gd name="T1" fmla="*/ 58 h 58"/>
                <a:gd name="T2" fmla="*/ 107 w 215"/>
                <a:gd name="T3" fmla="*/ 0 h 58"/>
                <a:gd name="T4" fmla="*/ 0 w 215"/>
                <a:gd name="T5" fmla="*/ 58 h 58"/>
              </a:gdLst>
              <a:ahLst/>
              <a:cxnLst>
                <a:cxn ang="0">
                  <a:pos x="T0" y="T1"/>
                </a:cxn>
                <a:cxn ang="0">
                  <a:pos x="T2" y="T3"/>
                </a:cxn>
                <a:cxn ang="0">
                  <a:pos x="T4" y="T5"/>
                </a:cxn>
              </a:cxnLst>
              <a:rect l="0" t="0" r="r" b="b"/>
              <a:pathLst>
                <a:path w="215" h="58">
                  <a:moveTo>
                    <a:pt x="215" y="58"/>
                  </a:moveTo>
                  <a:lnTo>
                    <a:pt x="107" y="0"/>
                  </a:lnTo>
                  <a:lnTo>
                    <a:pt x="0" y="58"/>
                  </a:lnTo>
                </a:path>
              </a:pathLst>
            </a:custGeom>
            <a:noFill/>
            <a:ln w="1587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 name="Freeform 11">
              <a:extLst>
                <a:ext uri="{FF2B5EF4-FFF2-40B4-BE49-F238E27FC236}">
                  <a16:creationId xmlns="" xmlns:a16="http://schemas.microsoft.com/office/drawing/2014/main" id="{A0889C7D-C6FB-463E-847C-B4E3AC5C8D50}"/>
                </a:ext>
              </a:extLst>
            </p:cNvPr>
            <p:cNvSpPr>
              <a:spLocks/>
            </p:cNvSpPr>
            <p:nvPr/>
          </p:nvSpPr>
          <p:spPr bwMode="auto">
            <a:xfrm>
              <a:off x="2967038" y="5305426"/>
              <a:ext cx="171450" cy="285750"/>
            </a:xfrm>
            <a:custGeom>
              <a:avLst/>
              <a:gdLst>
                <a:gd name="T0" fmla="*/ 108 w 108"/>
                <a:gd name="T1" fmla="*/ 180 h 180"/>
                <a:gd name="T2" fmla="*/ 0 w 108"/>
                <a:gd name="T3" fmla="*/ 118 h 180"/>
                <a:gd name="T4" fmla="*/ 0 w 108"/>
                <a:gd name="T5" fmla="*/ 0 h 180"/>
                <a:gd name="T6" fmla="*/ 108 w 108"/>
                <a:gd name="T7" fmla="*/ 57 h 180"/>
                <a:gd name="T8" fmla="*/ 108 w 108"/>
                <a:gd name="T9" fmla="*/ 180 h 180"/>
              </a:gdLst>
              <a:ahLst/>
              <a:cxnLst>
                <a:cxn ang="0">
                  <a:pos x="T0" y="T1"/>
                </a:cxn>
                <a:cxn ang="0">
                  <a:pos x="T2" y="T3"/>
                </a:cxn>
                <a:cxn ang="0">
                  <a:pos x="T4" y="T5"/>
                </a:cxn>
                <a:cxn ang="0">
                  <a:pos x="T6" y="T7"/>
                </a:cxn>
                <a:cxn ang="0">
                  <a:pos x="T8" y="T9"/>
                </a:cxn>
              </a:cxnLst>
              <a:rect l="0" t="0" r="r" b="b"/>
              <a:pathLst>
                <a:path w="108" h="180">
                  <a:moveTo>
                    <a:pt x="108" y="180"/>
                  </a:moveTo>
                  <a:lnTo>
                    <a:pt x="0" y="118"/>
                  </a:lnTo>
                  <a:lnTo>
                    <a:pt x="0" y="0"/>
                  </a:lnTo>
                  <a:lnTo>
                    <a:pt x="108" y="57"/>
                  </a:lnTo>
                  <a:lnTo>
                    <a:pt x="108" y="180"/>
                  </a:lnTo>
                  <a:close/>
                </a:path>
              </a:pathLst>
            </a:custGeom>
            <a:noFill/>
            <a:ln w="1587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5" name="Freeform 12">
              <a:extLst>
                <a:ext uri="{FF2B5EF4-FFF2-40B4-BE49-F238E27FC236}">
                  <a16:creationId xmlns="" xmlns:a16="http://schemas.microsoft.com/office/drawing/2014/main" id="{02161249-E4D5-4EE4-A35E-7B27C362DB14}"/>
                </a:ext>
              </a:extLst>
            </p:cNvPr>
            <p:cNvSpPr>
              <a:spLocks/>
            </p:cNvSpPr>
            <p:nvPr/>
          </p:nvSpPr>
          <p:spPr bwMode="auto">
            <a:xfrm>
              <a:off x="3138488" y="5303838"/>
              <a:ext cx="173037" cy="287338"/>
            </a:xfrm>
            <a:custGeom>
              <a:avLst/>
              <a:gdLst>
                <a:gd name="T0" fmla="*/ 0 w 109"/>
                <a:gd name="T1" fmla="*/ 181 h 181"/>
                <a:gd name="T2" fmla="*/ 108 w 109"/>
                <a:gd name="T3" fmla="*/ 119 h 181"/>
                <a:gd name="T4" fmla="*/ 109 w 109"/>
                <a:gd name="T5" fmla="*/ 0 h 181"/>
                <a:gd name="T6" fmla="*/ 0 w 109"/>
                <a:gd name="T7" fmla="*/ 58 h 181"/>
                <a:gd name="T8" fmla="*/ 0 w 109"/>
                <a:gd name="T9" fmla="*/ 181 h 181"/>
              </a:gdLst>
              <a:ahLst/>
              <a:cxnLst>
                <a:cxn ang="0">
                  <a:pos x="T0" y="T1"/>
                </a:cxn>
                <a:cxn ang="0">
                  <a:pos x="T2" y="T3"/>
                </a:cxn>
                <a:cxn ang="0">
                  <a:pos x="T4" y="T5"/>
                </a:cxn>
                <a:cxn ang="0">
                  <a:pos x="T6" y="T7"/>
                </a:cxn>
                <a:cxn ang="0">
                  <a:pos x="T8" y="T9"/>
                </a:cxn>
              </a:cxnLst>
              <a:rect l="0" t="0" r="r" b="b"/>
              <a:pathLst>
                <a:path w="109" h="181">
                  <a:moveTo>
                    <a:pt x="0" y="181"/>
                  </a:moveTo>
                  <a:lnTo>
                    <a:pt x="108" y="119"/>
                  </a:lnTo>
                  <a:lnTo>
                    <a:pt x="109" y="0"/>
                  </a:lnTo>
                  <a:lnTo>
                    <a:pt x="0" y="58"/>
                  </a:lnTo>
                  <a:lnTo>
                    <a:pt x="0" y="181"/>
                  </a:lnTo>
                  <a:close/>
                </a:path>
              </a:pathLst>
            </a:custGeom>
            <a:noFill/>
            <a:ln w="1587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 name="Freeform 13">
              <a:extLst>
                <a:ext uri="{FF2B5EF4-FFF2-40B4-BE49-F238E27FC236}">
                  <a16:creationId xmlns="" xmlns:a16="http://schemas.microsoft.com/office/drawing/2014/main" id="{EB0801F9-EC7E-43E4-803C-C1FDAD8FD7AD}"/>
                </a:ext>
              </a:extLst>
            </p:cNvPr>
            <p:cNvSpPr>
              <a:spLocks/>
            </p:cNvSpPr>
            <p:nvPr/>
          </p:nvSpPr>
          <p:spPr bwMode="auto">
            <a:xfrm>
              <a:off x="2970213" y="5210176"/>
              <a:ext cx="341312" cy="93663"/>
            </a:xfrm>
            <a:custGeom>
              <a:avLst/>
              <a:gdLst>
                <a:gd name="T0" fmla="*/ 215 w 215"/>
                <a:gd name="T1" fmla="*/ 59 h 59"/>
                <a:gd name="T2" fmla="*/ 107 w 215"/>
                <a:gd name="T3" fmla="*/ 0 h 59"/>
                <a:gd name="T4" fmla="*/ 0 w 215"/>
                <a:gd name="T5" fmla="*/ 58 h 59"/>
              </a:gdLst>
              <a:ahLst/>
              <a:cxnLst>
                <a:cxn ang="0">
                  <a:pos x="T0" y="T1"/>
                </a:cxn>
                <a:cxn ang="0">
                  <a:pos x="T2" y="T3"/>
                </a:cxn>
                <a:cxn ang="0">
                  <a:pos x="T4" y="T5"/>
                </a:cxn>
              </a:cxnLst>
              <a:rect l="0" t="0" r="r" b="b"/>
              <a:pathLst>
                <a:path w="215" h="59">
                  <a:moveTo>
                    <a:pt x="215" y="59"/>
                  </a:moveTo>
                  <a:lnTo>
                    <a:pt x="107" y="0"/>
                  </a:lnTo>
                  <a:lnTo>
                    <a:pt x="0" y="58"/>
                  </a:lnTo>
                </a:path>
              </a:pathLst>
            </a:custGeom>
            <a:noFill/>
            <a:ln w="1587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7" name="Freeform 14">
              <a:extLst>
                <a:ext uri="{FF2B5EF4-FFF2-40B4-BE49-F238E27FC236}">
                  <a16:creationId xmlns="" xmlns:a16="http://schemas.microsoft.com/office/drawing/2014/main" id="{0B954AEF-15DA-48F2-B418-65CA2B5EE935}"/>
                </a:ext>
              </a:extLst>
            </p:cNvPr>
            <p:cNvSpPr>
              <a:spLocks/>
            </p:cNvSpPr>
            <p:nvPr/>
          </p:nvSpPr>
          <p:spPr bwMode="auto">
            <a:xfrm>
              <a:off x="2660650" y="4838701"/>
              <a:ext cx="173037" cy="285750"/>
            </a:xfrm>
            <a:custGeom>
              <a:avLst/>
              <a:gdLst>
                <a:gd name="T0" fmla="*/ 109 w 109"/>
                <a:gd name="T1" fmla="*/ 180 h 180"/>
                <a:gd name="T2" fmla="*/ 0 w 109"/>
                <a:gd name="T3" fmla="*/ 118 h 180"/>
                <a:gd name="T4" fmla="*/ 0 w 109"/>
                <a:gd name="T5" fmla="*/ 0 h 180"/>
                <a:gd name="T6" fmla="*/ 109 w 109"/>
                <a:gd name="T7" fmla="*/ 57 h 180"/>
                <a:gd name="T8" fmla="*/ 109 w 109"/>
                <a:gd name="T9" fmla="*/ 180 h 180"/>
              </a:gdLst>
              <a:ahLst/>
              <a:cxnLst>
                <a:cxn ang="0">
                  <a:pos x="T0" y="T1"/>
                </a:cxn>
                <a:cxn ang="0">
                  <a:pos x="T2" y="T3"/>
                </a:cxn>
                <a:cxn ang="0">
                  <a:pos x="T4" y="T5"/>
                </a:cxn>
                <a:cxn ang="0">
                  <a:pos x="T6" y="T7"/>
                </a:cxn>
                <a:cxn ang="0">
                  <a:pos x="T8" y="T9"/>
                </a:cxn>
              </a:cxnLst>
              <a:rect l="0" t="0" r="r" b="b"/>
              <a:pathLst>
                <a:path w="109" h="180">
                  <a:moveTo>
                    <a:pt x="109" y="180"/>
                  </a:moveTo>
                  <a:lnTo>
                    <a:pt x="0" y="118"/>
                  </a:lnTo>
                  <a:lnTo>
                    <a:pt x="0" y="0"/>
                  </a:lnTo>
                  <a:lnTo>
                    <a:pt x="109" y="57"/>
                  </a:lnTo>
                  <a:lnTo>
                    <a:pt x="109" y="180"/>
                  </a:lnTo>
                  <a:close/>
                </a:path>
              </a:pathLst>
            </a:custGeom>
            <a:noFill/>
            <a:ln w="1587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9" name="Freeform 15">
              <a:extLst>
                <a:ext uri="{FF2B5EF4-FFF2-40B4-BE49-F238E27FC236}">
                  <a16:creationId xmlns="" xmlns:a16="http://schemas.microsoft.com/office/drawing/2014/main" id="{ABA202E7-FD82-4DDA-9568-7C8DE538A3C6}"/>
                </a:ext>
              </a:extLst>
            </p:cNvPr>
            <p:cNvSpPr>
              <a:spLocks/>
            </p:cNvSpPr>
            <p:nvPr/>
          </p:nvSpPr>
          <p:spPr bwMode="auto">
            <a:xfrm>
              <a:off x="2833688" y="4837113"/>
              <a:ext cx="173037" cy="287338"/>
            </a:xfrm>
            <a:custGeom>
              <a:avLst/>
              <a:gdLst>
                <a:gd name="T0" fmla="*/ 0 w 109"/>
                <a:gd name="T1" fmla="*/ 181 h 181"/>
                <a:gd name="T2" fmla="*/ 109 w 109"/>
                <a:gd name="T3" fmla="*/ 119 h 181"/>
                <a:gd name="T4" fmla="*/ 109 w 109"/>
                <a:gd name="T5" fmla="*/ 0 h 181"/>
                <a:gd name="T6" fmla="*/ 0 w 109"/>
                <a:gd name="T7" fmla="*/ 58 h 181"/>
                <a:gd name="T8" fmla="*/ 0 w 109"/>
                <a:gd name="T9" fmla="*/ 181 h 181"/>
              </a:gdLst>
              <a:ahLst/>
              <a:cxnLst>
                <a:cxn ang="0">
                  <a:pos x="T0" y="T1"/>
                </a:cxn>
                <a:cxn ang="0">
                  <a:pos x="T2" y="T3"/>
                </a:cxn>
                <a:cxn ang="0">
                  <a:pos x="T4" y="T5"/>
                </a:cxn>
                <a:cxn ang="0">
                  <a:pos x="T6" y="T7"/>
                </a:cxn>
                <a:cxn ang="0">
                  <a:pos x="T8" y="T9"/>
                </a:cxn>
              </a:cxnLst>
              <a:rect l="0" t="0" r="r" b="b"/>
              <a:pathLst>
                <a:path w="109" h="181">
                  <a:moveTo>
                    <a:pt x="0" y="181"/>
                  </a:moveTo>
                  <a:lnTo>
                    <a:pt x="109" y="119"/>
                  </a:lnTo>
                  <a:lnTo>
                    <a:pt x="109" y="0"/>
                  </a:lnTo>
                  <a:lnTo>
                    <a:pt x="0" y="58"/>
                  </a:lnTo>
                  <a:lnTo>
                    <a:pt x="0" y="181"/>
                  </a:lnTo>
                  <a:close/>
                </a:path>
              </a:pathLst>
            </a:custGeom>
            <a:noFill/>
            <a:ln w="1587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 name="Freeform 16">
              <a:extLst>
                <a:ext uri="{FF2B5EF4-FFF2-40B4-BE49-F238E27FC236}">
                  <a16:creationId xmlns="" xmlns:a16="http://schemas.microsoft.com/office/drawing/2014/main" id="{FE943236-F1EA-4743-82A9-BF15F4B7D2DC}"/>
                </a:ext>
              </a:extLst>
            </p:cNvPr>
            <p:cNvSpPr>
              <a:spLocks/>
            </p:cNvSpPr>
            <p:nvPr/>
          </p:nvSpPr>
          <p:spPr bwMode="auto">
            <a:xfrm>
              <a:off x="2665413" y="4743451"/>
              <a:ext cx="339725" cy="92075"/>
            </a:xfrm>
            <a:custGeom>
              <a:avLst/>
              <a:gdLst>
                <a:gd name="T0" fmla="*/ 214 w 214"/>
                <a:gd name="T1" fmla="*/ 58 h 58"/>
                <a:gd name="T2" fmla="*/ 107 w 214"/>
                <a:gd name="T3" fmla="*/ 0 h 58"/>
                <a:gd name="T4" fmla="*/ 0 w 214"/>
                <a:gd name="T5" fmla="*/ 58 h 58"/>
              </a:gdLst>
              <a:ahLst/>
              <a:cxnLst>
                <a:cxn ang="0">
                  <a:pos x="T0" y="T1"/>
                </a:cxn>
                <a:cxn ang="0">
                  <a:pos x="T2" y="T3"/>
                </a:cxn>
                <a:cxn ang="0">
                  <a:pos x="T4" y="T5"/>
                </a:cxn>
              </a:cxnLst>
              <a:rect l="0" t="0" r="r" b="b"/>
              <a:pathLst>
                <a:path w="214" h="58">
                  <a:moveTo>
                    <a:pt x="214" y="58"/>
                  </a:moveTo>
                  <a:lnTo>
                    <a:pt x="107" y="0"/>
                  </a:lnTo>
                  <a:lnTo>
                    <a:pt x="0" y="58"/>
                  </a:lnTo>
                </a:path>
              </a:pathLst>
            </a:custGeom>
            <a:noFill/>
            <a:ln w="1587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79" name="Freeform 9">
            <a:extLst>
              <a:ext uri="{FF2B5EF4-FFF2-40B4-BE49-F238E27FC236}">
                <a16:creationId xmlns="" xmlns:a16="http://schemas.microsoft.com/office/drawing/2014/main" id="{99BDD341-F1C1-4355-B89F-8E1C9D972275}"/>
              </a:ext>
            </a:extLst>
          </p:cNvPr>
          <p:cNvSpPr/>
          <p:nvPr/>
        </p:nvSpPr>
        <p:spPr>
          <a:xfrm rot="5400000" flipV="1">
            <a:off x="3002029" y="1158461"/>
            <a:ext cx="841255" cy="314228"/>
          </a:xfrm>
          <a:custGeom>
            <a:avLst/>
            <a:gdLst>
              <a:gd name="connsiteX0" fmla="*/ 0 w 3738520"/>
              <a:gd name="connsiteY0" fmla="*/ 647363 h 647363"/>
              <a:gd name="connsiteX1" fmla="*/ 0 w 3738520"/>
              <a:gd name="connsiteY1" fmla="*/ 0 h 647363"/>
              <a:gd name="connsiteX2" fmla="*/ 3738520 w 3738520"/>
              <a:gd name="connsiteY2" fmla="*/ 0 h 647363"/>
              <a:gd name="connsiteX3" fmla="*/ 3738520 w 3738520"/>
              <a:gd name="connsiteY3" fmla="*/ 647363 h 647363"/>
            </a:gdLst>
            <a:ahLst/>
            <a:cxnLst>
              <a:cxn ang="0">
                <a:pos x="connsiteX0" y="connsiteY0"/>
              </a:cxn>
              <a:cxn ang="0">
                <a:pos x="connsiteX1" y="connsiteY1"/>
              </a:cxn>
              <a:cxn ang="0">
                <a:pos x="connsiteX2" y="connsiteY2"/>
              </a:cxn>
              <a:cxn ang="0">
                <a:pos x="connsiteX3" y="connsiteY3"/>
              </a:cxn>
            </a:cxnLst>
            <a:rect l="l" t="t" r="r" b="b"/>
            <a:pathLst>
              <a:path w="3738520" h="647363">
                <a:moveTo>
                  <a:pt x="0" y="647363"/>
                </a:moveTo>
                <a:lnTo>
                  <a:pt x="0" y="0"/>
                </a:lnTo>
                <a:lnTo>
                  <a:pt x="3738520" y="0"/>
                </a:lnTo>
                <a:lnTo>
                  <a:pt x="3738520" y="647363"/>
                </a:lnTo>
              </a:path>
            </a:pathLst>
          </a:custGeom>
          <a:noFill/>
          <a:ln w="9525" cap="rnd">
            <a:solidFill>
              <a:schemeClr val="accent3"/>
            </a:solidFill>
            <a:prstDash val="soli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a:extLst>
              <a:ext uri="{FF2B5EF4-FFF2-40B4-BE49-F238E27FC236}">
                <a16:creationId xmlns="" xmlns:a16="http://schemas.microsoft.com/office/drawing/2014/main" id="{97D3DA5C-F0FA-46FF-B7A6-53732FB1F324}"/>
              </a:ext>
            </a:extLst>
          </p:cNvPr>
          <p:cNvCxnSpPr>
            <a:cxnSpLocks/>
          </p:cNvCxnSpPr>
          <p:nvPr/>
        </p:nvCxnSpPr>
        <p:spPr>
          <a:xfrm>
            <a:off x="2932952" y="1326153"/>
            <a:ext cx="332591" cy="0"/>
          </a:xfrm>
          <a:prstGeom prst="line">
            <a:avLst/>
          </a:prstGeom>
          <a:ln>
            <a:solidFill>
              <a:schemeClr val="accent3"/>
            </a:solidFill>
            <a:prstDash val="soli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 xmlns:a16="http://schemas.microsoft.com/office/drawing/2014/main" id="{CB54AE91-14B4-4DF7-8952-20FBB072C917}"/>
              </a:ext>
            </a:extLst>
          </p:cNvPr>
          <p:cNvCxnSpPr>
            <a:cxnSpLocks/>
          </p:cNvCxnSpPr>
          <p:nvPr/>
        </p:nvCxnSpPr>
        <p:spPr>
          <a:xfrm>
            <a:off x="3431464" y="2314955"/>
            <a:ext cx="1915919" cy="0"/>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86" name="Straight Connector 85">
            <a:extLst>
              <a:ext uri="{FF2B5EF4-FFF2-40B4-BE49-F238E27FC236}">
                <a16:creationId xmlns="" xmlns:a16="http://schemas.microsoft.com/office/drawing/2014/main" id="{09BA7E7B-F8C7-4612-A735-2FC348562D09}"/>
              </a:ext>
            </a:extLst>
          </p:cNvPr>
          <p:cNvCxnSpPr>
            <a:cxnSpLocks/>
          </p:cNvCxnSpPr>
          <p:nvPr/>
        </p:nvCxnSpPr>
        <p:spPr>
          <a:xfrm>
            <a:off x="385566" y="2315647"/>
            <a:ext cx="1915919" cy="0"/>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sp>
        <p:nvSpPr>
          <p:cNvPr id="62" name="Content Placeholder 3">
            <a:extLst>
              <a:ext uri="{FF2B5EF4-FFF2-40B4-BE49-F238E27FC236}">
                <a16:creationId xmlns="" xmlns:a16="http://schemas.microsoft.com/office/drawing/2014/main" id="{CFA8E1ED-E5C1-47C4-BA1A-B69DDA4CF47A}"/>
              </a:ext>
            </a:extLst>
          </p:cNvPr>
          <p:cNvSpPr txBox="1">
            <a:spLocks/>
          </p:cNvSpPr>
          <p:nvPr/>
        </p:nvSpPr>
        <p:spPr bwMode="auto">
          <a:xfrm>
            <a:off x="6242621" y="3904841"/>
            <a:ext cx="2539990" cy="404219"/>
          </a:xfrm>
          <a:prstGeom prst="rect">
            <a:avLst/>
          </a:prstGeom>
          <a:noFill/>
          <a:ln w="9525" algn="ctr">
            <a:noFill/>
            <a:miter lim="800000"/>
            <a:headEnd/>
            <a:tailEnd/>
          </a:ln>
        </p:spPr>
        <p:txBody>
          <a:bodyPr vert="horz" wrap="square" lIns="75993" tIns="37985" rIns="75993" bIns="37985" numCol="1" anchor="t" anchorCtr="0" compatLnSpc="1">
            <a:prstTxWarp prst="textNoShape">
              <a:avLst/>
            </a:prstTxWarp>
          </a:bodyPr>
          <a:lstStyle>
            <a:lvl1pPr marL="226400" indent="-226400" algn="l" rtl="0" eaLnBrk="1" fontAlgn="base" hangingPunct="1">
              <a:spcBef>
                <a:spcPts val="800"/>
              </a:spcBef>
              <a:spcAft>
                <a:spcPct val="0"/>
              </a:spcAft>
              <a:buChar char="•"/>
              <a:defRPr sz="2000">
                <a:solidFill>
                  <a:schemeClr val="tx1"/>
                </a:solidFill>
                <a:latin typeface="+mn-lt"/>
                <a:ea typeface="+mn-ea"/>
                <a:cs typeface="+mn-cs"/>
              </a:defRPr>
            </a:lvl1pPr>
            <a:lvl2pPr marL="573125" indent="-232750" algn="l" rtl="0" eaLnBrk="1" fontAlgn="base" hangingPunct="1">
              <a:spcBef>
                <a:spcPct val="20000"/>
              </a:spcBef>
              <a:spcAft>
                <a:spcPct val="0"/>
              </a:spcAft>
              <a:buChar char="–"/>
              <a:defRPr>
                <a:solidFill>
                  <a:schemeClr val="tx1"/>
                </a:solidFill>
                <a:latin typeface="+mn-lt"/>
              </a:defRPr>
            </a:lvl2pPr>
            <a:lvl3pPr marL="851762" indent="-164692" algn="l" rtl="0" eaLnBrk="1" fontAlgn="base" hangingPunct="1">
              <a:spcBef>
                <a:spcPct val="15000"/>
              </a:spcBef>
              <a:spcAft>
                <a:spcPct val="0"/>
              </a:spcAft>
              <a:buChar char="•"/>
              <a:defRPr sz="1800">
                <a:solidFill>
                  <a:schemeClr val="tx1"/>
                </a:solidFill>
                <a:latin typeface="+mn-lt"/>
              </a:defRPr>
            </a:lvl3pPr>
            <a:lvl4pPr marL="1198474" indent="-232750" algn="l" rtl="0" eaLnBrk="1" fontAlgn="base" hangingPunct="1">
              <a:spcBef>
                <a:spcPct val="5000"/>
              </a:spcBef>
              <a:spcAft>
                <a:spcPct val="0"/>
              </a:spcAft>
              <a:buChar char="–"/>
              <a:defRPr sz="1800">
                <a:solidFill>
                  <a:schemeClr val="tx1"/>
                </a:solidFill>
                <a:latin typeface="+mn-lt"/>
              </a:defRPr>
            </a:lvl4pPr>
            <a:lvl5pPr marL="1484995" indent="-172630" algn="l" rtl="0" eaLnBrk="1" fontAlgn="base" hangingPunct="1">
              <a:spcBef>
                <a:spcPct val="0"/>
              </a:spcBef>
              <a:spcAft>
                <a:spcPct val="0"/>
              </a:spcAft>
              <a:buChar char="»"/>
              <a:defRPr sz="1800">
                <a:solidFill>
                  <a:schemeClr val="tx1"/>
                </a:solidFill>
                <a:latin typeface="+mn-lt"/>
              </a:defRPr>
            </a:lvl5pPr>
            <a:lvl6pPr marL="1940971" indent="-172630" algn="l" rtl="0" eaLnBrk="1" fontAlgn="base" hangingPunct="1">
              <a:spcBef>
                <a:spcPct val="0"/>
              </a:spcBef>
              <a:spcAft>
                <a:spcPct val="0"/>
              </a:spcAft>
              <a:buChar char="»"/>
              <a:defRPr sz="1600">
                <a:solidFill>
                  <a:schemeClr val="tx1"/>
                </a:solidFill>
                <a:latin typeface="+mn-lt"/>
              </a:defRPr>
            </a:lvl6pPr>
            <a:lvl7pPr marL="2396947" indent="-172630" algn="l" rtl="0" eaLnBrk="1" fontAlgn="base" hangingPunct="1">
              <a:spcBef>
                <a:spcPct val="0"/>
              </a:spcBef>
              <a:spcAft>
                <a:spcPct val="0"/>
              </a:spcAft>
              <a:buChar char="»"/>
              <a:defRPr sz="1600">
                <a:solidFill>
                  <a:schemeClr val="tx1"/>
                </a:solidFill>
                <a:latin typeface="+mn-lt"/>
              </a:defRPr>
            </a:lvl7pPr>
            <a:lvl8pPr marL="2852922" indent="-172630" algn="l" rtl="0" eaLnBrk="1" fontAlgn="base" hangingPunct="1">
              <a:spcBef>
                <a:spcPct val="0"/>
              </a:spcBef>
              <a:spcAft>
                <a:spcPct val="0"/>
              </a:spcAft>
              <a:buChar char="»"/>
              <a:defRPr sz="1600">
                <a:solidFill>
                  <a:schemeClr val="tx1"/>
                </a:solidFill>
                <a:latin typeface="+mn-lt"/>
              </a:defRPr>
            </a:lvl8pPr>
            <a:lvl9pPr marL="3308897" indent="-172630" algn="l" rtl="0" eaLnBrk="1" fontAlgn="base" hangingPunct="1">
              <a:spcBef>
                <a:spcPct val="0"/>
              </a:spcBef>
              <a:spcAft>
                <a:spcPct val="0"/>
              </a:spcAft>
              <a:buChar char="»"/>
              <a:defRPr sz="1600">
                <a:solidFill>
                  <a:schemeClr val="tx1"/>
                </a:solidFill>
                <a:latin typeface="+mn-lt"/>
              </a:defRPr>
            </a:lvl9pPr>
          </a:lstStyle>
          <a:p>
            <a:pPr marL="0" indent="0">
              <a:buNone/>
            </a:pPr>
            <a:r>
              <a:rPr lang="en-US" sz="1000" b="1" dirty="0" smtClean="0"/>
              <a:t>On-line technical information at training.ti.com</a:t>
            </a:r>
          </a:p>
          <a:p>
            <a:pPr marL="0" indent="0">
              <a:buNone/>
            </a:pPr>
            <a:endParaRPr lang="en-US" sz="1000" kern="0" dirty="0">
              <a:solidFill>
                <a:srgbClr val="000000"/>
              </a:solidFill>
            </a:endParaRPr>
          </a:p>
        </p:txBody>
      </p:sp>
      <p:sp>
        <p:nvSpPr>
          <p:cNvPr id="63" name="Rectangle 62"/>
          <p:cNvSpPr/>
          <p:nvPr/>
        </p:nvSpPr>
        <p:spPr>
          <a:xfrm>
            <a:off x="6314364" y="1993632"/>
            <a:ext cx="1904785" cy="26590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91402" tIns="320040" rIns="91402" bIns="102870" rtlCol="0" anchor="b"/>
          <a:lstStyle/>
          <a:p>
            <a:pPr algn="ctr" defTabSz="914378" fontAlgn="base">
              <a:spcBef>
                <a:spcPct val="0"/>
              </a:spcBef>
              <a:spcAft>
                <a:spcPct val="0"/>
              </a:spcAft>
            </a:pPr>
            <a:r>
              <a:rPr lang="en-US" sz="1400" dirty="0" smtClean="0">
                <a:solidFill>
                  <a:srgbClr val="117788"/>
                </a:solidFill>
                <a:cs typeface="Arial"/>
              </a:rPr>
              <a:t>Application note</a:t>
            </a:r>
            <a:endParaRPr lang="en-US" sz="1400" dirty="0">
              <a:solidFill>
                <a:srgbClr val="117788"/>
              </a:solidFill>
              <a:cs typeface="Arial"/>
            </a:endParaRPr>
          </a:p>
        </p:txBody>
      </p:sp>
      <p:cxnSp>
        <p:nvCxnSpPr>
          <p:cNvPr id="66" name="Straight Connector 65">
            <a:extLst>
              <a:ext uri="{FF2B5EF4-FFF2-40B4-BE49-F238E27FC236}">
                <a16:creationId xmlns="" xmlns:a16="http://schemas.microsoft.com/office/drawing/2014/main" id="{CB54AE91-14B4-4DF7-8952-20FBB072C917}"/>
              </a:ext>
            </a:extLst>
          </p:cNvPr>
          <p:cNvCxnSpPr>
            <a:cxnSpLocks/>
          </p:cNvCxnSpPr>
          <p:nvPr/>
        </p:nvCxnSpPr>
        <p:spPr>
          <a:xfrm>
            <a:off x="6314364" y="2314955"/>
            <a:ext cx="1915919" cy="0"/>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3170145" y="2276693"/>
            <a:ext cx="314510" cy="307777"/>
          </a:xfrm>
          <a:prstGeom prst="rect">
            <a:avLst/>
          </a:prstGeom>
        </p:spPr>
        <p:txBody>
          <a:bodyPr wrap="none">
            <a:spAutoFit/>
          </a:bodyPr>
          <a:lstStyle/>
          <a:p>
            <a:r>
              <a:rPr lang="en-US" sz="1400" dirty="0">
                <a:solidFill>
                  <a:srgbClr val="FFFFFF"/>
                </a:solidFill>
              </a:rPr>
              <a:t>N</a:t>
            </a:r>
            <a:endParaRPr lang="en-US" dirty="0"/>
          </a:p>
        </p:txBody>
      </p:sp>
      <p:pic>
        <p:nvPicPr>
          <p:cNvPr id="7170" name="Picture 2" descr="https://www.ti.com/content/dam/ticom/images/products/ic/motor-drivers/chip/drv8873-q1-vanity-chipshot.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48244" y="2283931"/>
            <a:ext cx="1499079" cy="1499079"/>
          </a:xfrm>
          <a:prstGeom prst="rect">
            <a:avLst/>
          </a:prstGeom>
          <a:noFill/>
          <a:extLst>
            <a:ext uri="{909E8E84-426E-40DD-AFC4-6F175D3DCCD1}">
              <a14:hiddenFill xmlns:a14="http://schemas.microsoft.com/office/drawing/2010/main">
                <a:solidFill>
                  <a:srgbClr val="FFFFFF"/>
                </a:solidFill>
              </a14:hiddenFill>
            </a:ext>
          </a:extLst>
        </p:spPr>
      </p:pic>
      <p:sp>
        <p:nvSpPr>
          <p:cNvPr id="36" name="TextBox 35"/>
          <p:cNvSpPr txBox="1"/>
          <p:nvPr/>
        </p:nvSpPr>
        <p:spPr>
          <a:xfrm>
            <a:off x="0" y="4309060"/>
            <a:ext cx="9144000" cy="307777"/>
          </a:xfrm>
          <a:prstGeom prst="rect">
            <a:avLst/>
          </a:prstGeom>
          <a:solidFill>
            <a:schemeClr val="bg1">
              <a:lumMod val="50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pPr algn="ctr"/>
            <a:r>
              <a:rPr lang="en-US" sz="1400" dirty="0" smtClean="0"/>
              <a:t>Other IC options: DRV8718-Q1</a:t>
            </a:r>
            <a:endParaRPr lang="en-US" sz="1400" dirty="0"/>
          </a:p>
        </p:txBody>
      </p:sp>
      <p:sp>
        <p:nvSpPr>
          <p:cNvPr id="42" name="Slide Number Placeholder 8">
            <a:extLst>
              <a:ext uri="{FF2B5EF4-FFF2-40B4-BE49-F238E27FC236}">
                <a16:creationId xmlns="" xmlns:a16="http://schemas.microsoft.com/office/drawing/2014/main" id="{FB4151FF-02A2-4947-BB69-79C8C692D92E}"/>
              </a:ext>
            </a:extLst>
          </p:cNvPr>
          <p:cNvSpPr>
            <a:spLocks noGrp="1"/>
          </p:cNvSpPr>
          <p:nvPr>
            <p:ph type="sldNum" sz="quarter" idx="10"/>
          </p:nvPr>
        </p:nvSpPr>
        <p:spPr>
          <a:xfrm>
            <a:off x="6976191" y="4852134"/>
            <a:ext cx="2133600" cy="179709"/>
          </a:xfrm>
        </p:spPr>
        <p:txBody>
          <a:bodyPr/>
          <a:lstStyle/>
          <a:p>
            <a:pPr>
              <a:defRPr/>
            </a:pPr>
            <a:fld id="{D4C52F08-588C-488E-A5AB-DF69250DE862}" type="slidenum">
              <a:rPr lang="en-US" sz="1000" smtClean="0">
                <a:solidFill>
                  <a:srgbClr val="000000"/>
                </a:solidFill>
              </a:rPr>
              <a:pPr>
                <a:defRPr/>
              </a:pPr>
              <a:t>8</a:t>
            </a:fld>
            <a:endParaRPr lang="en-US" sz="1000" dirty="0">
              <a:solidFill>
                <a:srgbClr val="000000"/>
              </a:solidFill>
            </a:endParaRPr>
          </a:p>
        </p:txBody>
      </p:sp>
      <p:pic>
        <p:nvPicPr>
          <p:cNvPr id="1026" name="Picture 2"/>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176289" y="2397176"/>
            <a:ext cx="2234356" cy="1493827"/>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39" name="TextBox 38"/>
          <p:cNvSpPr txBox="1"/>
          <p:nvPr/>
        </p:nvSpPr>
        <p:spPr>
          <a:xfrm>
            <a:off x="748534" y="2886999"/>
            <a:ext cx="1102033" cy="276999"/>
          </a:xfrm>
          <a:prstGeom prst="rect">
            <a:avLst/>
          </a:prstGeom>
          <a:solidFill>
            <a:schemeClr val="tx1"/>
          </a:solidFill>
        </p:spPr>
        <p:txBody>
          <a:bodyPr wrap="none" rtlCol="0">
            <a:spAutoFit/>
          </a:bodyPr>
          <a:lstStyle/>
          <a:p>
            <a:r>
              <a:rPr lang="en-US" sz="1200" b="1" dirty="0" smtClean="0">
                <a:solidFill>
                  <a:schemeClr val="bg1"/>
                </a:solidFill>
              </a:rPr>
              <a:t>DRV8714-Q1</a:t>
            </a:r>
            <a:endParaRPr lang="en-US" sz="1200" b="1" dirty="0">
              <a:solidFill>
                <a:schemeClr val="bg1"/>
              </a:solidFill>
            </a:endParaRPr>
          </a:p>
        </p:txBody>
      </p:sp>
      <p:sp>
        <p:nvSpPr>
          <p:cNvPr id="3" name="AutoShape 2" descr="DRV8706S-Q1EVM Automotive H-bridge smart gate driver EVM with wide common  mode current sense amplifier | TI.com"/>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 name="AutoShape 4" descr="DRV8706S-Q1EVM Automotive H-bridge smart gate driver EVM with wide common  mode current sense amplifier | TI.com"/>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Rectangle 7"/>
          <p:cNvSpPr/>
          <p:nvPr/>
        </p:nvSpPr>
        <p:spPr>
          <a:xfrm>
            <a:off x="619240" y="3656627"/>
            <a:ext cx="5072597" cy="656462"/>
          </a:xfrm>
          <a:prstGeom prst="rect">
            <a:avLst/>
          </a:prstGeom>
        </p:spPr>
        <p:txBody>
          <a:bodyPr wrap="square">
            <a:spAutoFit/>
          </a:bodyPr>
          <a:lstStyle/>
          <a:p>
            <a:r>
              <a:rPr lang="en-US" dirty="0"/>
              <a:t>Integrated protection against back EMF when your system is On or OFF</a:t>
            </a:r>
          </a:p>
        </p:txBody>
      </p:sp>
      <p:pic>
        <p:nvPicPr>
          <p:cNvPr id="3074" name="Picture 2" descr="C:\Users\a0406250\Documents\Automotive\2020\Campaigns\BodyMotors\Step2\couplesittingonthetrunk.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07013" y="139249"/>
            <a:ext cx="2023631" cy="130916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https://www.ti.com/content/dam/ticom/images/products/ic/motor-drivers/evm-board/drv8714s-q1evm-angled.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70145" y="2358992"/>
            <a:ext cx="2521692" cy="13790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2184189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1" name="Picture 150" descr="C:\Users\a0182263\AppData\Local\Microsoft\Windows\INetCache\IE\A1O2DUR8\ZmsmZ[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10186832" flipH="1" flipV="1">
            <a:off x="7665389" y="68829"/>
            <a:ext cx="953107" cy="953107"/>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 xmlns:a16="http://schemas.microsoft.com/office/drawing/2014/main" id="{928AAEB6-4B48-46A2-A632-0F01F47DF265}"/>
              </a:ext>
            </a:extLst>
          </p:cNvPr>
          <p:cNvSpPr/>
          <p:nvPr/>
        </p:nvSpPr>
        <p:spPr>
          <a:xfrm>
            <a:off x="-6510" y="870264"/>
            <a:ext cx="9144000" cy="1148429"/>
          </a:xfrm>
          <a:prstGeom prst="rect">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013">
              <a:solidFill>
                <a:srgbClr val="FFFFFF"/>
              </a:solidFill>
            </a:endParaRPr>
          </a:p>
        </p:txBody>
      </p:sp>
      <p:sp>
        <p:nvSpPr>
          <p:cNvPr id="2" name="Title 1">
            <a:extLst>
              <a:ext uri="{FF2B5EF4-FFF2-40B4-BE49-F238E27FC236}">
                <a16:creationId xmlns="" xmlns:a16="http://schemas.microsoft.com/office/drawing/2014/main" id="{3E78C114-98A4-4A11-859C-8C4E4CA6DBAD}"/>
              </a:ext>
            </a:extLst>
          </p:cNvPr>
          <p:cNvSpPr>
            <a:spLocks noGrp="1"/>
          </p:cNvSpPr>
          <p:nvPr>
            <p:ph type="title"/>
          </p:nvPr>
        </p:nvSpPr>
        <p:spPr>
          <a:xfrm>
            <a:off x="199691" y="139249"/>
            <a:ext cx="8458200" cy="610791"/>
          </a:xfrm>
        </p:spPr>
        <p:txBody>
          <a:bodyPr/>
          <a:lstStyle/>
          <a:p>
            <a:r>
              <a:rPr lang="en-US" sz="2800" dirty="0" smtClean="0"/>
              <a:t>Advanced diagnostics</a:t>
            </a:r>
            <a:endParaRPr lang="en-US" sz="2800" dirty="0"/>
          </a:p>
        </p:txBody>
      </p:sp>
      <p:sp>
        <p:nvSpPr>
          <p:cNvPr id="38" name="TextBox 37">
            <a:extLst>
              <a:ext uri="{FF2B5EF4-FFF2-40B4-BE49-F238E27FC236}">
                <a16:creationId xmlns="" xmlns:a16="http://schemas.microsoft.com/office/drawing/2014/main" id="{A73E9DB5-C047-4FBE-A31E-53CD5A68F36B}"/>
              </a:ext>
            </a:extLst>
          </p:cNvPr>
          <p:cNvSpPr txBox="1"/>
          <p:nvPr/>
        </p:nvSpPr>
        <p:spPr>
          <a:xfrm>
            <a:off x="3560154" y="1021808"/>
            <a:ext cx="5097737" cy="841256"/>
          </a:xfrm>
          <a:prstGeom prst="rect">
            <a:avLst/>
          </a:prstGeom>
          <a:noFill/>
        </p:spPr>
        <p:txBody>
          <a:bodyPr wrap="square" rtlCol="0">
            <a:spAutoFit/>
          </a:bodyPr>
          <a:lstStyle/>
          <a:p>
            <a:pPr>
              <a:spcAft>
                <a:spcPts val="400"/>
              </a:spcAft>
            </a:pPr>
            <a:r>
              <a:rPr lang="en-US" sz="1400" dirty="0" smtClean="0">
                <a:solidFill>
                  <a:schemeClr val="accent3"/>
                </a:solidFill>
              </a:rPr>
              <a:t>Detect short-circuit faults to battery</a:t>
            </a:r>
          </a:p>
          <a:p>
            <a:pPr>
              <a:spcAft>
                <a:spcPts val="400"/>
              </a:spcAft>
            </a:pPr>
            <a:r>
              <a:rPr lang="en-US" sz="1400" dirty="0" smtClean="0">
                <a:solidFill>
                  <a:schemeClr val="accent3"/>
                </a:solidFill>
              </a:rPr>
              <a:t>Detect faults in drive circuit</a:t>
            </a:r>
            <a:endParaRPr lang="en-US" sz="1400" dirty="0">
              <a:solidFill>
                <a:schemeClr val="accent3"/>
              </a:solidFill>
            </a:endParaRPr>
          </a:p>
          <a:p>
            <a:pPr>
              <a:spcAft>
                <a:spcPts val="400"/>
              </a:spcAft>
            </a:pPr>
            <a:r>
              <a:rPr lang="en-US" sz="1400" dirty="0" smtClean="0">
                <a:solidFill>
                  <a:schemeClr val="accent3"/>
                </a:solidFill>
              </a:rPr>
              <a:t>Notify MCU for corrective action or safe mode</a:t>
            </a:r>
          </a:p>
        </p:txBody>
      </p:sp>
      <p:sp>
        <p:nvSpPr>
          <p:cNvPr id="40" name="TextBox 39">
            <a:extLst>
              <a:ext uri="{FF2B5EF4-FFF2-40B4-BE49-F238E27FC236}">
                <a16:creationId xmlns="" xmlns:a16="http://schemas.microsoft.com/office/drawing/2014/main" id="{9E60A4AC-EF92-4B2D-BA22-78453F2A3D66}"/>
              </a:ext>
            </a:extLst>
          </p:cNvPr>
          <p:cNvSpPr txBox="1"/>
          <p:nvPr/>
        </p:nvSpPr>
        <p:spPr>
          <a:xfrm>
            <a:off x="855763" y="1245827"/>
            <a:ext cx="2409780" cy="374398"/>
          </a:xfrm>
          <a:prstGeom prst="rect">
            <a:avLst/>
          </a:prstGeom>
          <a:noFill/>
        </p:spPr>
        <p:txBody>
          <a:bodyPr wrap="square" rtlCol="0">
            <a:spAutoFit/>
          </a:bodyPr>
          <a:lstStyle/>
          <a:p>
            <a:r>
              <a:rPr lang="en-US" dirty="0">
                <a:solidFill>
                  <a:schemeClr val="accent3"/>
                </a:solidFill>
              </a:rPr>
              <a:t>Design challenges</a:t>
            </a:r>
          </a:p>
        </p:txBody>
      </p:sp>
      <p:grpSp>
        <p:nvGrpSpPr>
          <p:cNvPr id="12" name="Group 11"/>
          <p:cNvGrpSpPr/>
          <p:nvPr/>
        </p:nvGrpSpPr>
        <p:grpSpPr>
          <a:xfrm>
            <a:off x="302276" y="1245827"/>
            <a:ext cx="491345" cy="491345"/>
            <a:chOff x="730310" y="2772940"/>
            <a:chExt cx="491345" cy="491345"/>
          </a:xfrm>
        </p:grpSpPr>
        <p:sp>
          <p:nvSpPr>
            <p:cNvPr id="41" name="Oval 40">
              <a:extLst>
                <a:ext uri="{FF2B5EF4-FFF2-40B4-BE49-F238E27FC236}">
                  <a16:creationId xmlns="" xmlns:a16="http://schemas.microsoft.com/office/drawing/2014/main" id="{6A49EAE9-25DF-4648-8391-F398499C2E6D}"/>
                </a:ext>
              </a:extLst>
            </p:cNvPr>
            <p:cNvSpPr/>
            <p:nvPr/>
          </p:nvSpPr>
          <p:spPr>
            <a:xfrm>
              <a:off x="730310" y="2772940"/>
              <a:ext cx="491345" cy="491345"/>
            </a:xfrm>
            <a:prstGeom prst="ellipse">
              <a:avLst/>
            </a:prstGeom>
            <a:solidFill>
              <a:schemeClr val="accent3"/>
            </a:solidFill>
            <a:ln w="127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grpSp>
          <p:nvGrpSpPr>
            <p:cNvPr id="43" name="Group 42">
              <a:extLst>
                <a:ext uri="{FF2B5EF4-FFF2-40B4-BE49-F238E27FC236}">
                  <a16:creationId xmlns="" xmlns:a16="http://schemas.microsoft.com/office/drawing/2014/main" id="{6FF2E5F5-7043-4C44-B922-575E05595842}"/>
                </a:ext>
              </a:extLst>
            </p:cNvPr>
            <p:cNvGrpSpPr/>
            <p:nvPr/>
          </p:nvGrpSpPr>
          <p:grpSpPr>
            <a:xfrm>
              <a:off x="793785" y="2820976"/>
              <a:ext cx="346075" cy="348375"/>
              <a:chOff x="2355850" y="4743451"/>
              <a:chExt cx="955675" cy="962025"/>
            </a:xfrm>
          </p:grpSpPr>
          <p:sp>
            <p:nvSpPr>
              <p:cNvPr id="44" name="Freeform 5">
                <a:extLst>
                  <a:ext uri="{FF2B5EF4-FFF2-40B4-BE49-F238E27FC236}">
                    <a16:creationId xmlns="" xmlns:a16="http://schemas.microsoft.com/office/drawing/2014/main" id="{9930EF1A-5C16-48BE-A715-4B2D49925A04}"/>
                  </a:ext>
                </a:extLst>
              </p:cNvPr>
              <p:cNvSpPr>
                <a:spLocks/>
              </p:cNvSpPr>
              <p:nvPr/>
            </p:nvSpPr>
            <p:spPr bwMode="auto">
              <a:xfrm>
                <a:off x="2444750" y="4941888"/>
                <a:ext cx="211137" cy="306388"/>
              </a:xfrm>
              <a:custGeom>
                <a:avLst/>
                <a:gdLst>
                  <a:gd name="T0" fmla="*/ 0 w 133"/>
                  <a:gd name="T1" fmla="*/ 193 h 193"/>
                  <a:gd name="T2" fmla="*/ 0 w 133"/>
                  <a:gd name="T3" fmla="*/ 79 h 193"/>
                  <a:gd name="T4" fmla="*/ 133 w 133"/>
                  <a:gd name="T5" fmla="*/ 0 h 193"/>
                </a:gdLst>
                <a:ahLst/>
                <a:cxnLst>
                  <a:cxn ang="0">
                    <a:pos x="T0" y="T1"/>
                  </a:cxn>
                  <a:cxn ang="0">
                    <a:pos x="T2" y="T3"/>
                  </a:cxn>
                  <a:cxn ang="0">
                    <a:pos x="T4" y="T5"/>
                  </a:cxn>
                </a:cxnLst>
                <a:rect l="0" t="0" r="r" b="b"/>
                <a:pathLst>
                  <a:path w="133" h="193">
                    <a:moveTo>
                      <a:pt x="0" y="193"/>
                    </a:moveTo>
                    <a:lnTo>
                      <a:pt x="0" y="79"/>
                    </a:lnTo>
                    <a:lnTo>
                      <a:pt x="133" y="0"/>
                    </a:lnTo>
                  </a:path>
                </a:pathLst>
              </a:custGeom>
              <a:noFill/>
              <a:ln w="1587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5" name="Freeform 6">
                <a:extLst>
                  <a:ext uri="{FF2B5EF4-FFF2-40B4-BE49-F238E27FC236}">
                    <a16:creationId xmlns="" xmlns:a16="http://schemas.microsoft.com/office/drawing/2014/main" id="{20EA3F05-AECF-40DA-97E7-3FE61A250058}"/>
                  </a:ext>
                </a:extLst>
              </p:cNvPr>
              <p:cNvSpPr>
                <a:spLocks/>
              </p:cNvSpPr>
              <p:nvPr/>
            </p:nvSpPr>
            <p:spPr bwMode="auto">
              <a:xfrm>
                <a:off x="2587625" y="5565776"/>
                <a:ext cx="488950" cy="139700"/>
              </a:xfrm>
              <a:custGeom>
                <a:avLst/>
                <a:gdLst>
                  <a:gd name="T0" fmla="*/ 308 w 308"/>
                  <a:gd name="T1" fmla="*/ 0 h 88"/>
                  <a:gd name="T2" fmla="*/ 154 w 308"/>
                  <a:gd name="T3" fmla="*/ 88 h 88"/>
                  <a:gd name="T4" fmla="*/ 0 w 308"/>
                  <a:gd name="T5" fmla="*/ 0 h 88"/>
                </a:gdLst>
                <a:ahLst/>
                <a:cxnLst>
                  <a:cxn ang="0">
                    <a:pos x="T0" y="T1"/>
                  </a:cxn>
                  <a:cxn ang="0">
                    <a:pos x="T2" y="T3"/>
                  </a:cxn>
                  <a:cxn ang="0">
                    <a:pos x="T4" y="T5"/>
                  </a:cxn>
                </a:cxnLst>
                <a:rect l="0" t="0" r="r" b="b"/>
                <a:pathLst>
                  <a:path w="308" h="88">
                    <a:moveTo>
                      <a:pt x="308" y="0"/>
                    </a:moveTo>
                    <a:lnTo>
                      <a:pt x="154" y="88"/>
                    </a:lnTo>
                    <a:lnTo>
                      <a:pt x="0" y="0"/>
                    </a:lnTo>
                  </a:path>
                </a:pathLst>
              </a:custGeom>
              <a:noFill/>
              <a:ln w="1587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6" name="Freeform 7">
                <a:extLst>
                  <a:ext uri="{FF2B5EF4-FFF2-40B4-BE49-F238E27FC236}">
                    <a16:creationId xmlns="" xmlns:a16="http://schemas.microsoft.com/office/drawing/2014/main" id="{E2E86B3C-4B6B-48CD-98DA-22731F18E4DA}"/>
                  </a:ext>
                </a:extLst>
              </p:cNvPr>
              <p:cNvSpPr>
                <a:spLocks/>
              </p:cNvSpPr>
              <p:nvPr/>
            </p:nvSpPr>
            <p:spPr bwMode="auto">
              <a:xfrm>
                <a:off x="3009900" y="4940301"/>
                <a:ext cx="212725" cy="309563"/>
              </a:xfrm>
              <a:custGeom>
                <a:avLst/>
                <a:gdLst>
                  <a:gd name="T0" fmla="*/ 0 w 134"/>
                  <a:gd name="T1" fmla="*/ 0 h 195"/>
                  <a:gd name="T2" fmla="*/ 134 w 134"/>
                  <a:gd name="T3" fmla="*/ 80 h 195"/>
                  <a:gd name="T4" fmla="*/ 134 w 134"/>
                  <a:gd name="T5" fmla="*/ 195 h 195"/>
                </a:gdLst>
                <a:ahLst/>
                <a:cxnLst>
                  <a:cxn ang="0">
                    <a:pos x="T0" y="T1"/>
                  </a:cxn>
                  <a:cxn ang="0">
                    <a:pos x="T2" y="T3"/>
                  </a:cxn>
                  <a:cxn ang="0">
                    <a:pos x="T4" y="T5"/>
                  </a:cxn>
                </a:cxnLst>
                <a:rect l="0" t="0" r="r" b="b"/>
                <a:pathLst>
                  <a:path w="134" h="195">
                    <a:moveTo>
                      <a:pt x="0" y="0"/>
                    </a:moveTo>
                    <a:lnTo>
                      <a:pt x="134" y="80"/>
                    </a:lnTo>
                    <a:lnTo>
                      <a:pt x="134" y="195"/>
                    </a:lnTo>
                  </a:path>
                </a:pathLst>
              </a:custGeom>
              <a:noFill/>
              <a:ln w="1587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 name="Freeform 8">
                <a:extLst>
                  <a:ext uri="{FF2B5EF4-FFF2-40B4-BE49-F238E27FC236}">
                    <a16:creationId xmlns="" xmlns:a16="http://schemas.microsoft.com/office/drawing/2014/main" id="{3D072760-2D6F-4E19-9C05-D3ED2F3D7766}"/>
                  </a:ext>
                </a:extLst>
              </p:cNvPr>
              <p:cNvSpPr>
                <a:spLocks/>
              </p:cNvSpPr>
              <p:nvPr/>
            </p:nvSpPr>
            <p:spPr bwMode="auto">
              <a:xfrm>
                <a:off x="2355850" y="5305426"/>
                <a:ext cx="173037" cy="285750"/>
              </a:xfrm>
              <a:custGeom>
                <a:avLst/>
                <a:gdLst>
                  <a:gd name="T0" fmla="*/ 109 w 109"/>
                  <a:gd name="T1" fmla="*/ 180 h 180"/>
                  <a:gd name="T2" fmla="*/ 0 w 109"/>
                  <a:gd name="T3" fmla="*/ 118 h 180"/>
                  <a:gd name="T4" fmla="*/ 0 w 109"/>
                  <a:gd name="T5" fmla="*/ 0 h 180"/>
                  <a:gd name="T6" fmla="*/ 109 w 109"/>
                  <a:gd name="T7" fmla="*/ 57 h 180"/>
                  <a:gd name="T8" fmla="*/ 109 w 109"/>
                  <a:gd name="T9" fmla="*/ 180 h 180"/>
                </a:gdLst>
                <a:ahLst/>
                <a:cxnLst>
                  <a:cxn ang="0">
                    <a:pos x="T0" y="T1"/>
                  </a:cxn>
                  <a:cxn ang="0">
                    <a:pos x="T2" y="T3"/>
                  </a:cxn>
                  <a:cxn ang="0">
                    <a:pos x="T4" y="T5"/>
                  </a:cxn>
                  <a:cxn ang="0">
                    <a:pos x="T6" y="T7"/>
                  </a:cxn>
                  <a:cxn ang="0">
                    <a:pos x="T8" y="T9"/>
                  </a:cxn>
                </a:cxnLst>
                <a:rect l="0" t="0" r="r" b="b"/>
                <a:pathLst>
                  <a:path w="109" h="180">
                    <a:moveTo>
                      <a:pt x="109" y="180"/>
                    </a:moveTo>
                    <a:lnTo>
                      <a:pt x="0" y="118"/>
                    </a:lnTo>
                    <a:lnTo>
                      <a:pt x="0" y="0"/>
                    </a:lnTo>
                    <a:lnTo>
                      <a:pt x="109" y="57"/>
                    </a:lnTo>
                    <a:lnTo>
                      <a:pt x="109" y="180"/>
                    </a:lnTo>
                    <a:close/>
                  </a:path>
                </a:pathLst>
              </a:custGeom>
              <a:noFill/>
              <a:ln w="1587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 name="Freeform 9">
                <a:extLst>
                  <a:ext uri="{FF2B5EF4-FFF2-40B4-BE49-F238E27FC236}">
                    <a16:creationId xmlns="" xmlns:a16="http://schemas.microsoft.com/office/drawing/2014/main" id="{CA94314D-807E-4279-BAE7-9B89344F77C1}"/>
                  </a:ext>
                </a:extLst>
              </p:cNvPr>
              <p:cNvSpPr>
                <a:spLocks/>
              </p:cNvSpPr>
              <p:nvPr/>
            </p:nvSpPr>
            <p:spPr bwMode="auto">
              <a:xfrm>
                <a:off x="2528888" y="5303838"/>
                <a:ext cx="173037" cy="287338"/>
              </a:xfrm>
              <a:custGeom>
                <a:avLst/>
                <a:gdLst>
                  <a:gd name="T0" fmla="*/ 0 w 109"/>
                  <a:gd name="T1" fmla="*/ 181 h 181"/>
                  <a:gd name="T2" fmla="*/ 109 w 109"/>
                  <a:gd name="T3" fmla="*/ 119 h 181"/>
                  <a:gd name="T4" fmla="*/ 109 w 109"/>
                  <a:gd name="T5" fmla="*/ 0 h 181"/>
                  <a:gd name="T6" fmla="*/ 0 w 109"/>
                  <a:gd name="T7" fmla="*/ 58 h 181"/>
                  <a:gd name="T8" fmla="*/ 0 w 109"/>
                  <a:gd name="T9" fmla="*/ 181 h 181"/>
                </a:gdLst>
                <a:ahLst/>
                <a:cxnLst>
                  <a:cxn ang="0">
                    <a:pos x="T0" y="T1"/>
                  </a:cxn>
                  <a:cxn ang="0">
                    <a:pos x="T2" y="T3"/>
                  </a:cxn>
                  <a:cxn ang="0">
                    <a:pos x="T4" y="T5"/>
                  </a:cxn>
                  <a:cxn ang="0">
                    <a:pos x="T6" y="T7"/>
                  </a:cxn>
                  <a:cxn ang="0">
                    <a:pos x="T8" y="T9"/>
                  </a:cxn>
                </a:cxnLst>
                <a:rect l="0" t="0" r="r" b="b"/>
                <a:pathLst>
                  <a:path w="109" h="181">
                    <a:moveTo>
                      <a:pt x="0" y="181"/>
                    </a:moveTo>
                    <a:lnTo>
                      <a:pt x="109" y="119"/>
                    </a:lnTo>
                    <a:lnTo>
                      <a:pt x="109" y="0"/>
                    </a:lnTo>
                    <a:lnTo>
                      <a:pt x="0" y="58"/>
                    </a:lnTo>
                    <a:lnTo>
                      <a:pt x="0" y="181"/>
                    </a:lnTo>
                    <a:close/>
                  </a:path>
                </a:pathLst>
              </a:custGeom>
              <a:noFill/>
              <a:ln w="1587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 name="Freeform 10">
                <a:extLst>
                  <a:ext uri="{FF2B5EF4-FFF2-40B4-BE49-F238E27FC236}">
                    <a16:creationId xmlns="" xmlns:a16="http://schemas.microsoft.com/office/drawing/2014/main" id="{0C43B994-7852-4586-B0D6-1E6FCFCEBE61}"/>
                  </a:ext>
                </a:extLst>
              </p:cNvPr>
              <p:cNvSpPr>
                <a:spLocks/>
              </p:cNvSpPr>
              <p:nvPr/>
            </p:nvSpPr>
            <p:spPr bwMode="auto">
              <a:xfrm>
                <a:off x="2360613" y="5210176"/>
                <a:ext cx="341312" cy="92075"/>
              </a:xfrm>
              <a:custGeom>
                <a:avLst/>
                <a:gdLst>
                  <a:gd name="T0" fmla="*/ 215 w 215"/>
                  <a:gd name="T1" fmla="*/ 58 h 58"/>
                  <a:gd name="T2" fmla="*/ 107 w 215"/>
                  <a:gd name="T3" fmla="*/ 0 h 58"/>
                  <a:gd name="T4" fmla="*/ 0 w 215"/>
                  <a:gd name="T5" fmla="*/ 58 h 58"/>
                </a:gdLst>
                <a:ahLst/>
                <a:cxnLst>
                  <a:cxn ang="0">
                    <a:pos x="T0" y="T1"/>
                  </a:cxn>
                  <a:cxn ang="0">
                    <a:pos x="T2" y="T3"/>
                  </a:cxn>
                  <a:cxn ang="0">
                    <a:pos x="T4" y="T5"/>
                  </a:cxn>
                </a:cxnLst>
                <a:rect l="0" t="0" r="r" b="b"/>
                <a:pathLst>
                  <a:path w="215" h="58">
                    <a:moveTo>
                      <a:pt x="215" y="58"/>
                    </a:moveTo>
                    <a:lnTo>
                      <a:pt x="107" y="0"/>
                    </a:lnTo>
                    <a:lnTo>
                      <a:pt x="0" y="58"/>
                    </a:lnTo>
                  </a:path>
                </a:pathLst>
              </a:custGeom>
              <a:noFill/>
              <a:ln w="1587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 name="Freeform 11">
                <a:extLst>
                  <a:ext uri="{FF2B5EF4-FFF2-40B4-BE49-F238E27FC236}">
                    <a16:creationId xmlns="" xmlns:a16="http://schemas.microsoft.com/office/drawing/2014/main" id="{A0889C7D-C6FB-463E-847C-B4E3AC5C8D50}"/>
                  </a:ext>
                </a:extLst>
              </p:cNvPr>
              <p:cNvSpPr>
                <a:spLocks/>
              </p:cNvSpPr>
              <p:nvPr/>
            </p:nvSpPr>
            <p:spPr bwMode="auto">
              <a:xfrm>
                <a:off x="2967038" y="5305426"/>
                <a:ext cx="171450" cy="285750"/>
              </a:xfrm>
              <a:custGeom>
                <a:avLst/>
                <a:gdLst>
                  <a:gd name="T0" fmla="*/ 108 w 108"/>
                  <a:gd name="T1" fmla="*/ 180 h 180"/>
                  <a:gd name="T2" fmla="*/ 0 w 108"/>
                  <a:gd name="T3" fmla="*/ 118 h 180"/>
                  <a:gd name="T4" fmla="*/ 0 w 108"/>
                  <a:gd name="T5" fmla="*/ 0 h 180"/>
                  <a:gd name="T6" fmla="*/ 108 w 108"/>
                  <a:gd name="T7" fmla="*/ 57 h 180"/>
                  <a:gd name="T8" fmla="*/ 108 w 108"/>
                  <a:gd name="T9" fmla="*/ 180 h 180"/>
                </a:gdLst>
                <a:ahLst/>
                <a:cxnLst>
                  <a:cxn ang="0">
                    <a:pos x="T0" y="T1"/>
                  </a:cxn>
                  <a:cxn ang="0">
                    <a:pos x="T2" y="T3"/>
                  </a:cxn>
                  <a:cxn ang="0">
                    <a:pos x="T4" y="T5"/>
                  </a:cxn>
                  <a:cxn ang="0">
                    <a:pos x="T6" y="T7"/>
                  </a:cxn>
                  <a:cxn ang="0">
                    <a:pos x="T8" y="T9"/>
                  </a:cxn>
                </a:cxnLst>
                <a:rect l="0" t="0" r="r" b="b"/>
                <a:pathLst>
                  <a:path w="108" h="180">
                    <a:moveTo>
                      <a:pt x="108" y="180"/>
                    </a:moveTo>
                    <a:lnTo>
                      <a:pt x="0" y="118"/>
                    </a:lnTo>
                    <a:lnTo>
                      <a:pt x="0" y="0"/>
                    </a:lnTo>
                    <a:lnTo>
                      <a:pt x="108" y="57"/>
                    </a:lnTo>
                    <a:lnTo>
                      <a:pt x="108" y="180"/>
                    </a:lnTo>
                    <a:close/>
                  </a:path>
                </a:pathLst>
              </a:custGeom>
              <a:noFill/>
              <a:ln w="1587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5" name="Freeform 12">
                <a:extLst>
                  <a:ext uri="{FF2B5EF4-FFF2-40B4-BE49-F238E27FC236}">
                    <a16:creationId xmlns="" xmlns:a16="http://schemas.microsoft.com/office/drawing/2014/main" id="{02161249-E4D5-4EE4-A35E-7B27C362DB14}"/>
                  </a:ext>
                </a:extLst>
              </p:cNvPr>
              <p:cNvSpPr>
                <a:spLocks/>
              </p:cNvSpPr>
              <p:nvPr/>
            </p:nvSpPr>
            <p:spPr bwMode="auto">
              <a:xfrm>
                <a:off x="3138488" y="5303838"/>
                <a:ext cx="173037" cy="287338"/>
              </a:xfrm>
              <a:custGeom>
                <a:avLst/>
                <a:gdLst>
                  <a:gd name="T0" fmla="*/ 0 w 109"/>
                  <a:gd name="T1" fmla="*/ 181 h 181"/>
                  <a:gd name="T2" fmla="*/ 108 w 109"/>
                  <a:gd name="T3" fmla="*/ 119 h 181"/>
                  <a:gd name="T4" fmla="*/ 109 w 109"/>
                  <a:gd name="T5" fmla="*/ 0 h 181"/>
                  <a:gd name="T6" fmla="*/ 0 w 109"/>
                  <a:gd name="T7" fmla="*/ 58 h 181"/>
                  <a:gd name="T8" fmla="*/ 0 w 109"/>
                  <a:gd name="T9" fmla="*/ 181 h 181"/>
                </a:gdLst>
                <a:ahLst/>
                <a:cxnLst>
                  <a:cxn ang="0">
                    <a:pos x="T0" y="T1"/>
                  </a:cxn>
                  <a:cxn ang="0">
                    <a:pos x="T2" y="T3"/>
                  </a:cxn>
                  <a:cxn ang="0">
                    <a:pos x="T4" y="T5"/>
                  </a:cxn>
                  <a:cxn ang="0">
                    <a:pos x="T6" y="T7"/>
                  </a:cxn>
                  <a:cxn ang="0">
                    <a:pos x="T8" y="T9"/>
                  </a:cxn>
                </a:cxnLst>
                <a:rect l="0" t="0" r="r" b="b"/>
                <a:pathLst>
                  <a:path w="109" h="181">
                    <a:moveTo>
                      <a:pt x="0" y="181"/>
                    </a:moveTo>
                    <a:lnTo>
                      <a:pt x="108" y="119"/>
                    </a:lnTo>
                    <a:lnTo>
                      <a:pt x="109" y="0"/>
                    </a:lnTo>
                    <a:lnTo>
                      <a:pt x="0" y="58"/>
                    </a:lnTo>
                    <a:lnTo>
                      <a:pt x="0" y="181"/>
                    </a:lnTo>
                    <a:close/>
                  </a:path>
                </a:pathLst>
              </a:custGeom>
              <a:noFill/>
              <a:ln w="1587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 name="Freeform 13">
                <a:extLst>
                  <a:ext uri="{FF2B5EF4-FFF2-40B4-BE49-F238E27FC236}">
                    <a16:creationId xmlns="" xmlns:a16="http://schemas.microsoft.com/office/drawing/2014/main" id="{EB0801F9-EC7E-43E4-803C-C1FDAD8FD7AD}"/>
                  </a:ext>
                </a:extLst>
              </p:cNvPr>
              <p:cNvSpPr>
                <a:spLocks/>
              </p:cNvSpPr>
              <p:nvPr/>
            </p:nvSpPr>
            <p:spPr bwMode="auto">
              <a:xfrm>
                <a:off x="2970213" y="5210176"/>
                <a:ext cx="341312" cy="93663"/>
              </a:xfrm>
              <a:custGeom>
                <a:avLst/>
                <a:gdLst>
                  <a:gd name="T0" fmla="*/ 215 w 215"/>
                  <a:gd name="T1" fmla="*/ 59 h 59"/>
                  <a:gd name="T2" fmla="*/ 107 w 215"/>
                  <a:gd name="T3" fmla="*/ 0 h 59"/>
                  <a:gd name="T4" fmla="*/ 0 w 215"/>
                  <a:gd name="T5" fmla="*/ 58 h 59"/>
                </a:gdLst>
                <a:ahLst/>
                <a:cxnLst>
                  <a:cxn ang="0">
                    <a:pos x="T0" y="T1"/>
                  </a:cxn>
                  <a:cxn ang="0">
                    <a:pos x="T2" y="T3"/>
                  </a:cxn>
                  <a:cxn ang="0">
                    <a:pos x="T4" y="T5"/>
                  </a:cxn>
                </a:cxnLst>
                <a:rect l="0" t="0" r="r" b="b"/>
                <a:pathLst>
                  <a:path w="215" h="59">
                    <a:moveTo>
                      <a:pt x="215" y="59"/>
                    </a:moveTo>
                    <a:lnTo>
                      <a:pt x="107" y="0"/>
                    </a:lnTo>
                    <a:lnTo>
                      <a:pt x="0" y="58"/>
                    </a:lnTo>
                  </a:path>
                </a:pathLst>
              </a:custGeom>
              <a:noFill/>
              <a:ln w="1587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7" name="Freeform 14">
                <a:extLst>
                  <a:ext uri="{FF2B5EF4-FFF2-40B4-BE49-F238E27FC236}">
                    <a16:creationId xmlns="" xmlns:a16="http://schemas.microsoft.com/office/drawing/2014/main" id="{0B954AEF-15DA-48F2-B418-65CA2B5EE935}"/>
                  </a:ext>
                </a:extLst>
              </p:cNvPr>
              <p:cNvSpPr>
                <a:spLocks/>
              </p:cNvSpPr>
              <p:nvPr/>
            </p:nvSpPr>
            <p:spPr bwMode="auto">
              <a:xfrm>
                <a:off x="2660650" y="4838701"/>
                <a:ext cx="173037" cy="285750"/>
              </a:xfrm>
              <a:custGeom>
                <a:avLst/>
                <a:gdLst>
                  <a:gd name="T0" fmla="*/ 109 w 109"/>
                  <a:gd name="T1" fmla="*/ 180 h 180"/>
                  <a:gd name="T2" fmla="*/ 0 w 109"/>
                  <a:gd name="T3" fmla="*/ 118 h 180"/>
                  <a:gd name="T4" fmla="*/ 0 w 109"/>
                  <a:gd name="T5" fmla="*/ 0 h 180"/>
                  <a:gd name="T6" fmla="*/ 109 w 109"/>
                  <a:gd name="T7" fmla="*/ 57 h 180"/>
                  <a:gd name="T8" fmla="*/ 109 w 109"/>
                  <a:gd name="T9" fmla="*/ 180 h 180"/>
                </a:gdLst>
                <a:ahLst/>
                <a:cxnLst>
                  <a:cxn ang="0">
                    <a:pos x="T0" y="T1"/>
                  </a:cxn>
                  <a:cxn ang="0">
                    <a:pos x="T2" y="T3"/>
                  </a:cxn>
                  <a:cxn ang="0">
                    <a:pos x="T4" y="T5"/>
                  </a:cxn>
                  <a:cxn ang="0">
                    <a:pos x="T6" y="T7"/>
                  </a:cxn>
                  <a:cxn ang="0">
                    <a:pos x="T8" y="T9"/>
                  </a:cxn>
                </a:cxnLst>
                <a:rect l="0" t="0" r="r" b="b"/>
                <a:pathLst>
                  <a:path w="109" h="180">
                    <a:moveTo>
                      <a:pt x="109" y="180"/>
                    </a:moveTo>
                    <a:lnTo>
                      <a:pt x="0" y="118"/>
                    </a:lnTo>
                    <a:lnTo>
                      <a:pt x="0" y="0"/>
                    </a:lnTo>
                    <a:lnTo>
                      <a:pt x="109" y="57"/>
                    </a:lnTo>
                    <a:lnTo>
                      <a:pt x="109" y="180"/>
                    </a:lnTo>
                    <a:close/>
                  </a:path>
                </a:pathLst>
              </a:custGeom>
              <a:noFill/>
              <a:ln w="1587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9" name="Freeform 15">
                <a:extLst>
                  <a:ext uri="{FF2B5EF4-FFF2-40B4-BE49-F238E27FC236}">
                    <a16:creationId xmlns="" xmlns:a16="http://schemas.microsoft.com/office/drawing/2014/main" id="{ABA202E7-FD82-4DDA-9568-7C8DE538A3C6}"/>
                  </a:ext>
                </a:extLst>
              </p:cNvPr>
              <p:cNvSpPr>
                <a:spLocks/>
              </p:cNvSpPr>
              <p:nvPr/>
            </p:nvSpPr>
            <p:spPr bwMode="auto">
              <a:xfrm>
                <a:off x="2833688" y="4837113"/>
                <a:ext cx="173037" cy="287338"/>
              </a:xfrm>
              <a:custGeom>
                <a:avLst/>
                <a:gdLst>
                  <a:gd name="T0" fmla="*/ 0 w 109"/>
                  <a:gd name="T1" fmla="*/ 181 h 181"/>
                  <a:gd name="T2" fmla="*/ 109 w 109"/>
                  <a:gd name="T3" fmla="*/ 119 h 181"/>
                  <a:gd name="T4" fmla="*/ 109 w 109"/>
                  <a:gd name="T5" fmla="*/ 0 h 181"/>
                  <a:gd name="T6" fmla="*/ 0 w 109"/>
                  <a:gd name="T7" fmla="*/ 58 h 181"/>
                  <a:gd name="T8" fmla="*/ 0 w 109"/>
                  <a:gd name="T9" fmla="*/ 181 h 181"/>
                </a:gdLst>
                <a:ahLst/>
                <a:cxnLst>
                  <a:cxn ang="0">
                    <a:pos x="T0" y="T1"/>
                  </a:cxn>
                  <a:cxn ang="0">
                    <a:pos x="T2" y="T3"/>
                  </a:cxn>
                  <a:cxn ang="0">
                    <a:pos x="T4" y="T5"/>
                  </a:cxn>
                  <a:cxn ang="0">
                    <a:pos x="T6" y="T7"/>
                  </a:cxn>
                  <a:cxn ang="0">
                    <a:pos x="T8" y="T9"/>
                  </a:cxn>
                </a:cxnLst>
                <a:rect l="0" t="0" r="r" b="b"/>
                <a:pathLst>
                  <a:path w="109" h="181">
                    <a:moveTo>
                      <a:pt x="0" y="181"/>
                    </a:moveTo>
                    <a:lnTo>
                      <a:pt x="109" y="119"/>
                    </a:lnTo>
                    <a:lnTo>
                      <a:pt x="109" y="0"/>
                    </a:lnTo>
                    <a:lnTo>
                      <a:pt x="0" y="58"/>
                    </a:lnTo>
                    <a:lnTo>
                      <a:pt x="0" y="181"/>
                    </a:lnTo>
                    <a:close/>
                  </a:path>
                </a:pathLst>
              </a:custGeom>
              <a:noFill/>
              <a:ln w="1587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 name="Freeform 16">
                <a:extLst>
                  <a:ext uri="{FF2B5EF4-FFF2-40B4-BE49-F238E27FC236}">
                    <a16:creationId xmlns="" xmlns:a16="http://schemas.microsoft.com/office/drawing/2014/main" id="{FE943236-F1EA-4743-82A9-BF15F4B7D2DC}"/>
                  </a:ext>
                </a:extLst>
              </p:cNvPr>
              <p:cNvSpPr>
                <a:spLocks/>
              </p:cNvSpPr>
              <p:nvPr/>
            </p:nvSpPr>
            <p:spPr bwMode="auto">
              <a:xfrm>
                <a:off x="2665413" y="4743451"/>
                <a:ext cx="339725" cy="92075"/>
              </a:xfrm>
              <a:custGeom>
                <a:avLst/>
                <a:gdLst>
                  <a:gd name="T0" fmla="*/ 214 w 214"/>
                  <a:gd name="T1" fmla="*/ 58 h 58"/>
                  <a:gd name="T2" fmla="*/ 107 w 214"/>
                  <a:gd name="T3" fmla="*/ 0 h 58"/>
                  <a:gd name="T4" fmla="*/ 0 w 214"/>
                  <a:gd name="T5" fmla="*/ 58 h 58"/>
                </a:gdLst>
                <a:ahLst/>
                <a:cxnLst>
                  <a:cxn ang="0">
                    <a:pos x="T0" y="T1"/>
                  </a:cxn>
                  <a:cxn ang="0">
                    <a:pos x="T2" y="T3"/>
                  </a:cxn>
                  <a:cxn ang="0">
                    <a:pos x="T4" y="T5"/>
                  </a:cxn>
                </a:cxnLst>
                <a:rect l="0" t="0" r="r" b="b"/>
                <a:pathLst>
                  <a:path w="214" h="58">
                    <a:moveTo>
                      <a:pt x="214" y="58"/>
                    </a:moveTo>
                    <a:lnTo>
                      <a:pt x="107" y="0"/>
                    </a:lnTo>
                    <a:lnTo>
                      <a:pt x="0" y="58"/>
                    </a:lnTo>
                  </a:path>
                </a:pathLst>
              </a:custGeom>
              <a:noFill/>
              <a:ln w="1587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0" name="Group 9"/>
          <p:cNvGrpSpPr/>
          <p:nvPr/>
        </p:nvGrpSpPr>
        <p:grpSpPr>
          <a:xfrm>
            <a:off x="2960825" y="1045136"/>
            <a:ext cx="646819" cy="841255"/>
            <a:chOff x="3951503" y="2629130"/>
            <a:chExt cx="646819" cy="841255"/>
          </a:xfrm>
        </p:grpSpPr>
        <p:sp>
          <p:nvSpPr>
            <p:cNvPr id="79" name="Freeform 9">
              <a:extLst>
                <a:ext uri="{FF2B5EF4-FFF2-40B4-BE49-F238E27FC236}">
                  <a16:creationId xmlns="" xmlns:a16="http://schemas.microsoft.com/office/drawing/2014/main" id="{99BDD341-F1C1-4355-B89F-8E1C9D972275}"/>
                </a:ext>
              </a:extLst>
            </p:cNvPr>
            <p:cNvSpPr/>
            <p:nvPr/>
          </p:nvSpPr>
          <p:spPr>
            <a:xfrm rot="5400000" flipV="1">
              <a:off x="4020580" y="2892644"/>
              <a:ext cx="841255" cy="314228"/>
            </a:xfrm>
            <a:custGeom>
              <a:avLst/>
              <a:gdLst>
                <a:gd name="connsiteX0" fmla="*/ 0 w 3738520"/>
                <a:gd name="connsiteY0" fmla="*/ 647363 h 647363"/>
                <a:gd name="connsiteX1" fmla="*/ 0 w 3738520"/>
                <a:gd name="connsiteY1" fmla="*/ 0 h 647363"/>
                <a:gd name="connsiteX2" fmla="*/ 3738520 w 3738520"/>
                <a:gd name="connsiteY2" fmla="*/ 0 h 647363"/>
                <a:gd name="connsiteX3" fmla="*/ 3738520 w 3738520"/>
                <a:gd name="connsiteY3" fmla="*/ 647363 h 647363"/>
              </a:gdLst>
              <a:ahLst/>
              <a:cxnLst>
                <a:cxn ang="0">
                  <a:pos x="connsiteX0" y="connsiteY0"/>
                </a:cxn>
                <a:cxn ang="0">
                  <a:pos x="connsiteX1" y="connsiteY1"/>
                </a:cxn>
                <a:cxn ang="0">
                  <a:pos x="connsiteX2" y="connsiteY2"/>
                </a:cxn>
                <a:cxn ang="0">
                  <a:pos x="connsiteX3" y="connsiteY3"/>
                </a:cxn>
              </a:cxnLst>
              <a:rect l="l" t="t" r="r" b="b"/>
              <a:pathLst>
                <a:path w="3738520" h="647363">
                  <a:moveTo>
                    <a:pt x="0" y="647363"/>
                  </a:moveTo>
                  <a:lnTo>
                    <a:pt x="0" y="0"/>
                  </a:lnTo>
                  <a:lnTo>
                    <a:pt x="3738520" y="0"/>
                  </a:lnTo>
                  <a:lnTo>
                    <a:pt x="3738520" y="647363"/>
                  </a:lnTo>
                </a:path>
              </a:pathLst>
            </a:custGeom>
            <a:noFill/>
            <a:ln w="9525" cap="rnd">
              <a:solidFill>
                <a:schemeClr val="accent3"/>
              </a:solidFill>
              <a:prstDash val="soli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a:extLst>
                <a:ext uri="{FF2B5EF4-FFF2-40B4-BE49-F238E27FC236}">
                  <a16:creationId xmlns="" xmlns:a16="http://schemas.microsoft.com/office/drawing/2014/main" id="{97D3DA5C-F0FA-46FF-B7A6-53732FB1F324}"/>
                </a:ext>
              </a:extLst>
            </p:cNvPr>
            <p:cNvCxnSpPr>
              <a:cxnSpLocks/>
            </p:cNvCxnSpPr>
            <p:nvPr/>
          </p:nvCxnSpPr>
          <p:spPr>
            <a:xfrm>
              <a:off x="3951503" y="3048612"/>
              <a:ext cx="332591" cy="0"/>
            </a:xfrm>
            <a:prstGeom prst="line">
              <a:avLst/>
            </a:prstGeom>
            <a:ln>
              <a:solidFill>
                <a:schemeClr val="accent3"/>
              </a:solidFill>
              <a:prstDash val="soli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49" name="Text Box 4"/>
          <p:cNvSpPr txBox="1">
            <a:spLocks noChangeArrowheads="1"/>
          </p:cNvSpPr>
          <p:nvPr/>
        </p:nvSpPr>
        <p:spPr bwMode="auto">
          <a:xfrm>
            <a:off x="6263376" y="2859823"/>
            <a:ext cx="2394109" cy="1437079"/>
          </a:xfrm>
          <a:prstGeom prst="rect">
            <a:avLst/>
          </a:prstGeom>
          <a:noFill/>
          <a:ln w="12700" algn="ctr">
            <a:noFill/>
            <a:miter lim="800000"/>
            <a:headEnd type="none" w="sm" len="sm"/>
            <a:tailEnd type="none" w="sm" len="sm"/>
          </a:ln>
        </p:spPr>
        <p:txBody>
          <a:bodyPr lIns="76173" tIns="38085" rIns="76173" bIns="38085"/>
          <a:lstStyle/>
          <a:p>
            <a:pPr>
              <a:spcBef>
                <a:spcPts val="500"/>
              </a:spcBef>
              <a:tabLst>
                <a:tab pos="150728" algn="l"/>
              </a:tabLst>
            </a:pPr>
            <a:r>
              <a:rPr lang="en-US" sz="1400" dirty="0" smtClean="0">
                <a:solidFill>
                  <a:srgbClr val="000000"/>
                </a:solidFill>
                <a:cs typeface="Arial" charset="0"/>
              </a:rPr>
              <a:t>Detects load getting disconnected at power-up or while in motion.</a:t>
            </a:r>
            <a:endParaRPr lang="en-US" sz="1400" dirty="0">
              <a:solidFill>
                <a:srgbClr val="000000"/>
              </a:solidFill>
              <a:cs typeface="Arial" charset="0"/>
            </a:endParaRPr>
          </a:p>
          <a:p>
            <a:pPr>
              <a:spcBef>
                <a:spcPts val="500"/>
              </a:spcBef>
              <a:tabLst>
                <a:tab pos="150728" algn="l"/>
              </a:tabLst>
            </a:pPr>
            <a:endParaRPr lang="en-US" sz="600" dirty="0">
              <a:solidFill>
                <a:srgbClr val="000000"/>
              </a:solidFill>
              <a:cs typeface="Arial" charset="0"/>
            </a:endParaRPr>
          </a:p>
        </p:txBody>
      </p:sp>
      <p:sp>
        <p:nvSpPr>
          <p:cNvPr id="60" name="Text Box 19"/>
          <p:cNvSpPr txBox="1">
            <a:spLocks noChangeArrowheads="1"/>
          </p:cNvSpPr>
          <p:nvPr/>
        </p:nvSpPr>
        <p:spPr bwMode="auto">
          <a:xfrm>
            <a:off x="6692424" y="2255473"/>
            <a:ext cx="1738442" cy="313884"/>
          </a:xfrm>
          <a:prstGeom prst="rect">
            <a:avLst/>
          </a:prstGeom>
          <a:noFill/>
          <a:ln w="9525">
            <a:noFill/>
            <a:miter lim="800000"/>
            <a:headEnd/>
            <a:tailEnd/>
          </a:ln>
          <a:effectLst/>
        </p:spPr>
        <p:txBody>
          <a:bodyPr wrap="square" anchor="ctr" anchorCtr="0">
            <a:noAutofit/>
          </a:bodyPr>
          <a:lstStyle>
            <a:defPPr>
              <a:defRPr lang="en-US"/>
            </a:defPPr>
            <a:lvl1pPr algn="ctr" fontAlgn="auto">
              <a:spcBef>
                <a:spcPts val="0"/>
              </a:spcBef>
              <a:spcAft>
                <a:spcPts val="0"/>
              </a:spcAft>
              <a:defRPr sz="1600" b="1">
                <a:solidFill>
                  <a:schemeClr val="bg1"/>
                </a:solidFill>
                <a:latin typeface="+mn-lt"/>
                <a:cs typeface="+mn-cs"/>
              </a:defRPr>
            </a:lvl1pPr>
          </a:lstStyle>
          <a:p>
            <a:pPr algn="l">
              <a:lnSpc>
                <a:spcPct val="85000"/>
              </a:lnSpc>
            </a:pPr>
            <a:r>
              <a:rPr lang="en-US" sz="1400" b="0" dirty="0" smtClean="0">
                <a:solidFill>
                  <a:schemeClr val="accent3"/>
                </a:solidFill>
              </a:rPr>
              <a:t>Open Load Fault</a:t>
            </a:r>
            <a:endParaRPr lang="en-US" sz="1400" b="0" dirty="0">
              <a:solidFill>
                <a:schemeClr val="accent3"/>
              </a:solidFill>
            </a:endParaRPr>
          </a:p>
        </p:txBody>
      </p:sp>
      <p:grpSp>
        <p:nvGrpSpPr>
          <p:cNvPr id="4" name="Group 3"/>
          <p:cNvGrpSpPr/>
          <p:nvPr/>
        </p:nvGrpSpPr>
        <p:grpSpPr>
          <a:xfrm>
            <a:off x="6289800" y="2178506"/>
            <a:ext cx="401437" cy="375073"/>
            <a:chOff x="6318514" y="2435446"/>
            <a:chExt cx="401437" cy="375073"/>
          </a:xfrm>
        </p:grpSpPr>
        <p:sp>
          <p:nvSpPr>
            <p:cNvPr id="67" name="Oval 66"/>
            <p:cNvSpPr/>
            <p:nvPr/>
          </p:nvSpPr>
          <p:spPr>
            <a:xfrm>
              <a:off x="6318514" y="2435446"/>
              <a:ext cx="401437" cy="375073"/>
            </a:xfrm>
            <a:prstGeom prst="ellipse">
              <a:avLst/>
            </a:prstGeom>
            <a:solidFill>
              <a:srgbClr val="68B4BA"/>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pic>
          <p:nvPicPr>
            <p:cNvPr id="78" name="Picture 2" descr="Image result for switch symbol"/>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rot="16200000">
              <a:off x="6338661" y="2574897"/>
              <a:ext cx="312550" cy="96559"/>
            </a:xfrm>
            <a:prstGeom prst="rect">
              <a:avLst/>
            </a:prstGeom>
            <a:noFill/>
            <a:extLst>
              <a:ext uri="{909E8E84-426E-40DD-AFC4-6F175D3DCCD1}">
                <a14:hiddenFill xmlns:a14="http://schemas.microsoft.com/office/drawing/2010/main">
                  <a:solidFill>
                    <a:srgbClr val="FFFFFF"/>
                  </a:solidFill>
                </a14:hiddenFill>
              </a:ext>
            </a:extLst>
          </p:spPr>
        </p:pic>
      </p:grpSp>
      <p:sp>
        <p:nvSpPr>
          <p:cNvPr id="82" name="Text Box 4"/>
          <p:cNvSpPr txBox="1">
            <a:spLocks noChangeArrowheads="1"/>
          </p:cNvSpPr>
          <p:nvPr/>
        </p:nvSpPr>
        <p:spPr bwMode="auto">
          <a:xfrm>
            <a:off x="484974" y="2859823"/>
            <a:ext cx="2287139" cy="1378611"/>
          </a:xfrm>
          <a:prstGeom prst="rect">
            <a:avLst/>
          </a:prstGeom>
          <a:noFill/>
          <a:ln w="12700" algn="ctr">
            <a:noFill/>
            <a:miter lim="800000"/>
            <a:headEnd type="none" w="sm" len="sm"/>
            <a:tailEnd type="none" w="sm" len="sm"/>
          </a:ln>
        </p:spPr>
        <p:txBody>
          <a:bodyPr lIns="76173" tIns="38085" rIns="76173" bIns="38085"/>
          <a:lstStyle/>
          <a:p>
            <a:pPr>
              <a:spcBef>
                <a:spcPts val="500"/>
              </a:spcBef>
              <a:tabLst>
                <a:tab pos="150728" algn="l"/>
              </a:tabLst>
            </a:pPr>
            <a:r>
              <a:rPr lang="en-US" sz="1400" dirty="0" smtClean="0">
                <a:solidFill>
                  <a:srgbClr val="000000"/>
                </a:solidFill>
                <a:cs typeface="Arial" charset="0"/>
              </a:rPr>
              <a:t>Detects motor winding short-to-battery while the motor is not in motion and alerts the MCU promptly for corrective action. </a:t>
            </a:r>
          </a:p>
          <a:p>
            <a:pPr>
              <a:spcBef>
                <a:spcPts val="600"/>
              </a:spcBef>
              <a:tabLst>
                <a:tab pos="180902" algn="l"/>
              </a:tabLst>
            </a:pPr>
            <a:endParaRPr lang="en-US" sz="800" dirty="0">
              <a:solidFill>
                <a:srgbClr val="000000"/>
              </a:solidFill>
              <a:cs typeface="Arial" charset="0"/>
            </a:endParaRPr>
          </a:p>
        </p:txBody>
      </p:sp>
      <p:sp>
        <p:nvSpPr>
          <p:cNvPr id="88" name="Text Box 19"/>
          <p:cNvSpPr txBox="1">
            <a:spLocks noChangeArrowheads="1"/>
          </p:cNvSpPr>
          <p:nvPr/>
        </p:nvSpPr>
        <p:spPr bwMode="auto">
          <a:xfrm>
            <a:off x="929995" y="2270657"/>
            <a:ext cx="1742886" cy="313884"/>
          </a:xfrm>
          <a:prstGeom prst="rect">
            <a:avLst/>
          </a:prstGeom>
          <a:noFill/>
          <a:ln w="9525">
            <a:noFill/>
            <a:miter lim="800000"/>
            <a:headEnd/>
            <a:tailEnd/>
          </a:ln>
          <a:effectLst/>
        </p:spPr>
        <p:txBody>
          <a:bodyPr wrap="square" anchor="ctr" anchorCtr="0">
            <a:noAutofit/>
          </a:bodyPr>
          <a:lstStyle>
            <a:defPPr>
              <a:defRPr lang="en-US"/>
            </a:defPPr>
            <a:lvl1pPr algn="ctr" fontAlgn="auto">
              <a:spcBef>
                <a:spcPts val="0"/>
              </a:spcBef>
              <a:spcAft>
                <a:spcPts val="0"/>
              </a:spcAft>
              <a:defRPr sz="1600" b="1">
                <a:solidFill>
                  <a:schemeClr val="bg1"/>
                </a:solidFill>
                <a:latin typeface="+mn-lt"/>
                <a:cs typeface="+mn-cs"/>
              </a:defRPr>
            </a:lvl1pPr>
          </a:lstStyle>
          <a:p>
            <a:pPr algn="l">
              <a:lnSpc>
                <a:spcPct val="85000"/>
              </a:lnSpc>
            </a:pPr>
            <a:r>
              <a:rPr lang="en-US" sz="1400" b="0" dirty="0" smtClean="0">
                <a:solidFill>
                  <a:schemeClr val="accent3"/>
                </a:solidFill>
              </a:rPr>
              <a:t>Short to supply</a:t>
            </a:r>
            <a:endParaRPr lang="en-US" b="0" dirty="0">
              <a:solidFill>
                <a:schemeClr val="accent3"/>
              </a:solidFill>
            </a:endParaRPr>
          </a:p>
        </p:txBody>
      </p:sp>
      <p:pic>
        <p:nvPicPr>
          <p:cNvPr id="85" name="Picture 6" descr="Related image"/>
          <p:cNvPicPr>
            <a:picLocks noChangeAspect="1" noChangeArrowheads="1"/>
          </p:cNvPicPr>
          <p:nvPr/>
        </p:nvPicPr>
        <p:blipFill>
          <a:blip r:embed="rId5" cstate="screen">
            <a:duotone>
              <a:schemeClr val="accent5">
                <a:shade val="45000"/>
                <a:satMod val="135000"/>
              </a:schemeClr>
              <a:prstClr val="white"/>
            </a:duotone>
            <a:extLst>
              <a:ext uri="{BEBA8EAE-BF5A-486C-A8C5-ECC9F3942E4B}">
                <a14:imgProps xmlns:a14="http://schemas.microsoft.com/office/drawing/2010/main">
                  <a14:imgLayer r:embed="rId6">
                    <a14:imgEffect>
                      <a14:sharpenSoften amount="50000"/>
                    </a14:imgEffect>
                    <a14:imgEffect>
                      <a14:saturation sat="33000"/>
                    </a14:imgEffect>
                    <a14:imgEffect>
                      <a14:brightnessContrast contrast="40000"/>
                    </a14:imgEffect>
                  </a14:imgLayer>
                </a14:imgProps>
              </a:ext>
              <a:ext uri="{28A0092B-C50C-407E-A947-70E740481C1C}">
                <a14:useLocalDpi xmlns:a14="http://schemas.microsoft.com/office/drawing/2010/main"/>
              </a:ext>
            </a:extLst>
          </a:blip>
          <a:srcRect/>
          <a:stretch>
            <a:fillRect/>
          </a:stretch>
        </p:blipFill>
        <p:spPr bwMode="auto">
          <a:xfrm>
            <a:off x="565603" y="2232384"/>
            <a:ext cx="369210" cy="336973"/>
          </a:xfrm>
          <a:prstGeom prst="rect">
            <a:avLst/>
          </a:prstGeom>
          <a:noFill/>
          <a:extLst>
            <a:ext uri="{909E8E84-426E-40DD-AFC4-6F175D3DCCD1}">
              <a14:hiddenFill xmlns:a14="http://schemas.microsoft.com/office/drawing/2010/main">
                <a:solidFill>
                  <a:srgbClr val="FFFFFF"/>
                </a:solidFill>
              </a14:hiddenFill>
            </a:ext>
          </a:extLst>
        </p:spPr>
      </p:pic>
      <p:sp>
        <p:nvSpPr>
          <p:cNvPr id="94" name="Text Box 4"/>
          <p:cNvSpPr txBox="1">
            <a:spLocks noChangeArrowheads="1"/>
          </p:cNvSpPr>
          <p:nvPr/>
        </p:nvSpPr>
        <p:spPr bwMode="auto">
          <a:xfrm>
            <a:off x="3400494" y="2859823"/>
            <a:ext cx="2302721" cy="1437079"/>
          </a:xfrm>
          <a:prstGeom prst="rect">
            <a:avLst/>
          </a:prstGeom>
          <a:noFill/>
          <a:ln w="12700" algn="ctr">
            <a:noFill/>
            <a:miter lim="800000"/>
            <a:headEnd type="none" w="sm" len="sm"/>
            <a:tailEnd type="none" w="sm" len="sm"/>
          </a:ln>
        </p:spPr>
        <p:txBody>
          <a:bodyPr lIns="76173" tIns="38085" rIns="76173" bIns="38085"/>
          <a:lstStyle/>
          <a:p>
            <a:pPr>
              <a:spcBef>
                <a:spcPts val="500"/>
              </a:spcBef>
              <a:tabLst>
                <a:tab pos="150728" algn="l"/>
              </a:tabLst>
            </a:pPr>
            <a:r>
              <a:rPr lang="en-US" sz="1400" dirty="0" smtClean="0">
                <a:solidFill>
                  <a:srgbClr val="000000"/>
                </a:solidFill>
                <a:cs typeface="Arial" charset="0"/>
              </a:rPr>
              <a:t>Detects motor </a:t>
            </a:r>
            <a:r>
              <a:rPr lang="en-US" sz="1400" dirty="0">
                <a:solidFill>
                  <a:srgbClr val="000000"/>
                </a:solidFill>
                <a:cs typeface="Arial" charset="0"/>
              </a:rPr>
              <a:t>winding </a:t>
            </a:r>
            <a:r>
              <a:rPr lang="en-US" sz="1400" dirty="0" smtClean="0">
                <a:solidFill>
                  <a:srgbClr val="000000"/>
                </a:solidFill>
                <a:cs typeface="Arial" charset="0"/>
              </a:rPr>
              <a:t>short-to-ground </a:t>
            </a:r>
            <a:r>
              <a:rPr lang="en-US" sz="1400" dirty="0">
                <a:solidFill>
                  <a:srgbClr val="000000"/>
                </a:solidFill>
                <a:cs typeface="Arial" charset="0"/>
              </a:rPr>
              <a:t>while the motor is not in motion and alerts the MCU promptly for corrective </a:t>
            </a:r>
            <a:r>
              <a:rPr lang="en-US" sz="1400" dirty="0" smtClean="0">
                <a:solidFill>
                  <a:srgbClr val="000000"/>
                </a:solidFill>
                <a:cs typeface="Arial" charset="0"/>
              </a:rPr>
              <a:t>action.</a:t>
            </a:r>
          </a:p>
          <a:p>
            <a:pPr>
              <a:spcBef>
                <a:spcPts val="500"/>
              </a:spcBef>
              <a:tabLst>
                <a:tab pos="150728" algn="l"/>
              </a:tabLst>
            </a:pPr>
            <a:endParaRPr lang="en-US" sz="600" dirty="0" smtClean="0">
              <a:solidFill>
                <a:srgbClr val="000000"/>
              </a:solidFill>
              <a:cs typeface="Arial" charset="0"/>
            </a:endParaRPr>
          </a:p>
        </p:txBody>
      </p:sp>
      <p:sp>
        <p:nvSpPr>
          <p:cNvPr id="98" name="Text Box 19"/>
          <p:cNvSpPr txBox="1">
            <a:spLocks noChangeArrowheads="1"/>
          </p:cNvSpPr>
          <p:nvPr/>
        </p:nvSpPr>
        <p:spPr bwMode="auto">
          <a:xfrm>
            <a:off x="3819411" y="2270860"/>
            <a:ext cx="1688355" cy="313884"/>
          </a:xfrm>
          <a:prstGeom prst="rect">
            <a:avLst/>
          </a:prstGeom>
          <a:noFill/>
          <a:ln w="9525">
            <a:noFill/>
            <a:miter lim="800000"/>
            <a:headEnd/>
            <a:tailEnd/>
          </a:ln>
          <a:effectLst/>
        </p:spPr>
        <p:txBody>
          <a:bodyPr wrap="square" anchor="ctr" anchorCtr="0">
            <a:noAutofit/>
          </a:bodyPr>
          <a:lstStyle>
            <a:defPPr>
              <a:defRPr lang="en-US"/>
            </a:defPPr>
            <a:lvl1pPr algn="ctr" fontAlgn="auto">
              <a:spcBef>
                <a:spcPts val="0"/>
              </a:spcBef>
              <a:spcAft>
                <a:spcPts val="0"/>
              </a:spcAft>
              <a:defRPr sz="1600" b="1">
                <a:solidFill>
                  <a:schemeClr val="bg1"/>
                </a:solidFill>
                <a:latin typeface="+mn-lt"/>
                <a:cs typeface="+mn-cs"/>
              </a:defRPr>
            </a:lvl1pPr>
          </a:lstStyle>
          <a:p>
            <a:pPr algn="l">
              <a:lnSpc>
                <a:spcPct val="85000"/>
              </a:lnSpc>
            </a:pPr>
            <a:r>
              <a:rPr lang="en-US" sz="1400" b="0" dirty="0" smtClean="0">
                <a:solidFill>
                  <a:schemeClr val="accent3"/>
                </a:solidFill>
              </a:rPr>
              <a:t>Short to ground</a:t>
            </a:r>
            <a:endParaRPr lang="en-US" b="0" dirty="0">
              <a:solidFill>
                <a:schemeClr val="accent3"/>
              </a:solidFill>
            </a:endParaRPr>
          </a:p>
        </p:txBody>
      </p:sp>
      <p:pic>
        <p:nvPicPr>
          <p:cNvPr id="96" name="Picture 10" descr="Related image"/>
          <p:cNvPicPr>
            <a:picLocks noChangeAspect="1" noChangeArrowheads="1"/>
          </p:cNvPicPr>
          <p:nvPr/>
        </p:nvPicPr>
        <p:blipFill>
          <a:blip r:embed="rId7" cstate="screen">
            <a:duotone>
              <a:prstClr val="black"/>
              <a:schemeClr val="accent5">
                <a:tint val="45000"/>
                <a:satMod val="400000"/>
              </a:schemeClr>
            </a:duotone>
            <a:extLst>
              <a:ext uri="{BEBA8EAE-BF5A-486C-A8C5-ECC9F3942E4B}">
                <a14:imgProps xmlns:a14="http://schemas.microsoft.com/office/drawing/2010/main">
                  <a14:imgLayer r:embed="rId8">
                    <a14:imgEffect>
                      <a14:sharpenSoften amount="-25000"/>
                    </a14:imgEffect>
                    <a14:imgEffect>
                      <a14:colorTemperature colorTemp="4700"/>
                    </a14:imgEffect>
                    <a14:imgEffect>
                      <a14:saturation sat="200000"/>
                    </a14:imgEffect>
                    <a14:imgEffect>
                      <a14:brightnessContrast bright="20000" contrast="-20000"/>
                    </a14:imgEffect>
                  </a14:imgLayer>
                </a14:imgProps>
              </a:ext>
              <a:ext uri="{28A0092B-C50C-407E-A947-70E740481C1C}">
                <a14:useLocalDpi xmlns:a14="http://schemas.microsoft.com/office/drawing/2010/main"/>
              </a:ext>
            </a:extLst>
          </a:blip>
          <a:srcRect/>
          <a:stretch>
            <a:fillRect/>
          </a:stretch>
        </p:blipFill>
        <p:spPr bwMode="auto">
          <a:xfrm>
            <a:off x="3475660" y="2232622"/>
            <a:ext cx="346633" cy="346633"/>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12"/>
          <p:cNvSpPr/>
          <p:nvPr/>
        </p:nvSpPr>
        <p:spPr>
          <a:xfrm>
            <a:off x="6809622" y="218171"/>
            <a:ext cx="744477" cy="531552"/>
          </a:xfrm>
          <a:prstGeom prst="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US" dirty="0" smtClean="0"/>
              <a:t>DRV</a:t>
            </a:r>
            <a:endParaRPr lang="en-US" dirty="0"/>
          </a:p>
        </p:txBody>
      </p:sp>
      <p:sp>
        <p:nvSpPr>
          <p:cNvPr id="100" name="Rectangle 99"/>
          <p:cNvSpPr/>
          <p:nvPr/>
        </p:nvSpPr>
        <p:spPr>
          <a:xfrm>
            <a:off x="5410118" y="229884"/>
            <a:ext cx="744477" cy="531552"/>
          </a:xfrm>
          <a:prstGeom prst="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dirty="0" smtClean="0"/>
              <a:t>MCU</a:t>
            </a:r>
            <a:endParaRPr lang="en-US" dirty="0"/>
          </a:p>
        </p:txBody>
      </p:sp>
      <p:sp>
        <p:nvSpPr>
          <p:cNvPr id="14" name="Right Arrow 13"/>
          <p:cNvSpPr/>
          <p:nvPr/>
        </p:nvSpPr>
        <p:spPr>
          <a:xfrm rot="10800000">
            <a:off x="6154595" y="404817"/>
            <a:ext cx="655027" cy="15826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6347295" y="83837"/>
            <a:ext cx="269626" cy="400110"/>
          </a:xfrm>
          <a:prstGeom prst="rect">
            <a:avLst/>
          </a:prstGeom>
          <a:noFill/>
        </p:spPr>
        <p:txBody>
          <a:bodyPr wrap="none" rtlCol="0">
            <a:spAutoFit/>
          </a:bodyPr>
          <a:lstStyle/>
          <a:p>
            <a:r>
              <a:rPr lang="en-US" sz="2000" b="1" dirty="0" smtClean="0">
                <a:solidFill>
                  <a:srgbClr val="FF0000"/>
                </a:solidFill>
              </a:rPr>
              <a:t>!</a:t>
            </a:r>
            <a:endParaRPr lang="en-US" sz="2000" b="1" dirty="0">
              <a:solidFill>
                <a:srgbClr val="FF0000"/>
              </a:solidFill>
            </a:endParaRPr>
          </a:p>
        </p:txBody>
      </p:sp>
      <p:sp>
        <p:nvSpPr>
          <p:cNvPr id="16" name="Left-Right Arrow 15"/>
          <p:cNvSpPr/>
          <p:nvPr/>
        </p:nvSpPr>
        <p:spPr>
          <a:xfrm>
            <a:off x="7588397" y="404817"/>
            <a:ext cx="295372" cy="122398"/>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1" name="Straight Connector 60">
            <a:extLst>
              <a:ext uri="{FF2B5EF4-FFF2-40B4-BE49-F238E27FC236}">
                <a16:creationId xmlns="" xmlns:a16="http://schemas.microsoft.com/office/drawing/2014/main" id="{CB54AE91-14B4-4DF7-8952-20FBB072C917}"/>
              </a:ext>
            </a:extLst>
          </p:cNvPr>
          <p:cNvCxnSpPr>
            <a:cxnSpLocks/>
          </p:cNvCxnSpPr>
          <p:nvPr/>
        </p:nvCxnSpPr>
        <p:spPr>
          <a:xfrm>
            <a:off x="3431463" y="2612295"/>
            <a:ext cx="1915919" cy="0"/>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 xmlns:a16="http://schemas.microsoft.com/office/drawing/2014/main" id="{09BA7E7B-F8C7-4612-A735-2FC348562D09}"/>
              </a:ext>
            </a:extLst>
          </p:cNvPr>
          <p:cNvCxnSpPr>
            <a:cxnSpLocks/>
          </p:cNvCxnSpPr>
          <p:nvPr/>
        </p:nvCxnSpPr>
        <p:spPr>
          <a:xfrm>
            <a:off x="543979" y="2617696"/>
            <a:ext cx="1915919" cy="0"/>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 xmlns:a16="http://schemas.microsoft.com/office/drawing/2014/main" id="{CB54AE91-14B4-4DF7-8952-20FBB072C917}"/>
              </a:ext>
            </a:extLst>
          </p:cNvPr>
          <p:cNvCxnSpPr>
            <a:cxnSpLocks/>
          </p:cNvCxnSpPr>
          <p:nvPr/>
        </p:nvCxnSpPr>
        <p:spPr>
          <a:xfrm>
            <a:off x="6314363" y="2573950"/>
            <a:ext cx="1915919" cy="0"/>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sp>
        <p:nvSpPr>
          <p:cNvPr id="64" name="Slide Number Placeholder 8">
            <a:extLst>
              <a:ext uri="{FF2B5EF4-FFF2-40B4-BE49-F238E27FC236}">
                <a16:creationId xmlns="" xmlns:a16="http://schemas.microsoft.com/office/drawing/2014/main" id="{FB4151FF-02A2-4947-BB69-79C8C692D92E}"/>
              </a:ext>
            </a:extLst>
          </p:cNvPr>
          <p:cNvSpPr>
            <a:spLocks noGrp="1"/>
          </p:cNvSpPr>
          <p:nvPr>
            <p:ph type="sldNum" sz="quarter" idx="10"/>
          </p:nvPr>
        </p:nvSpPr>
        <p:spPr>
          <a:xfrm>
            <a:off x="6976191" y="4852134"/>
            <a:ext cx="2133600" cy="179709"/>
          </a:xfrm>
        </p:spPr>
        <p:txBody>
          <a:bodyPr/>
          <a:lstStyle/>
          <a:p>
            <a:pPr>
              <a:defRPr/>
            </a:pPr>
            <a:fld id="{D4C52F08-588C-488E-A5AB-DF69250DE862}" type="slidenum">
              <a:rPr lang="en-US" sz="1000" smtClean="0">
                <a:solidFill>
                  <a:srgbClr val="000000"/>
                </a:solidFill>
              </a:rPr>
              <a:pPr>
                <a:defRPr/>
              </a:pPr>
              <a:t>9</a:t>
            </a:fld>
            <a:endParaRPr lang="en-US" sz="1000">
              <a:solidFill>
                <a:srgbClr val="000000"/>
              </a:solidFill>
            </a:endParaRPr>
          </a:p>
        </p:txBody>
      </p:sp>
    </p:spTree>
    <p:extLst>
      <p:ext uri="{BB962C8B-B14F-4D97-AF65-F5344CB8AC3E}">
        <p14:creationId xmlns:p14="http://schemas.microsoft.com/office/powerpoint/2010/main" val="693679267"/>
      </p:ext>
    </p:extLst>
  </p:cSld>
  <p:clrMapOvr>
    <a:masterClrMapping/>
  </p:clrMapOvr>
  <p:timing>
    <p:tnLst>
      <p:par>
        <p:cTn id="1" dur="indefinite" restart="never" nodeType="tmRoot"/>
      </p:par>
    </p:tnLst>
  </p:timing>
</p:sld>
</file>

<file path=ppt/theme/theme1.xml><?xml version="1.0" encoding="utf-8"?>
<a:theme xmlns:a="http://schemas.openxmlformats.org/drawingml/2006/main" name="FinalPowerpoint">
  <a:themeElements>
    <a:clrScheme name="Custom 1">
      <a:dk1>
        <a:srgbClr val="000000"/>
      </a:dk1>
      <a:lt1>
        <a:srgbClr val="FFFFFF"/>
      </a:lt1>
      <a:dk2>
        <a:srgbClr val="DE0000"/>
      </a:dk2>
      <a:lt2>
        <a:srgbClr val="808080"/>
      </a:lt2>
      <a:accent1>
        <a:srgbClr val="DE0000"/>
      </a:accent1>
      <a:accent2>
        <a:srgbClr val="A4A4A4"/>
      </a:accent2>
      <a:accent3>
        <a:srgbClr val="117788"/>
      </a:accent3>
      <a:accent4>
        <a:srgbClr val="404040"/>
      </a:accent4>
      <a:accent5>
        <a:srgbClr val="4ABED4"/>
      </a:accent5>
      <a:accent6>
        <a:srgbClr val="7F7F7F"/>
      </a:accent6>
      <a:hlink>
        <a:srgbClr val="DE0000"/>
      </a:hlink>
      <a:folHlink>
        <a:srgbClr val="AAAAAA"/>
      </a:folHlink>
    </a:clrScheme>
    <a:fontScheme name="FinalPowerpoi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FinalPowerpoint 1">
        <a:dk1>
          <a:srgbClr val="000000"/>
        </a:dk1>
        <a:lt1>
          <a:srgbClr val="FFFFFF"/>
        </a:lt1>
        <a:dk2>
          <a:srgbClr val="FF0000"/>
        </a:dk2>
        <a:lt2>
          <a:srgbClr val="808080"/>
        </a:lt2>
        <a:accent1>
          <a:srgbClr val="AAAAAA"/>
        </a:accent1>
        <a:accent2>
          <a:srgbClr val="000000"/>
        </a:accent2>
        <a:accent3>
          <a:srgbClr val="FFFFFF"/>
        </a:accent3>
        <a:accent4>
          <a:srgbClr val="000000"/>
        </a:accent4>
        <a:accent5>
          <a:srgbClr val="D2D2D2"/>
        </a:accent5>
        <a:accent6>
          <a:srgbClr val="000000"/>
        </a:accent6>
        <a:hlink>
          <a:srgbClr val="FF0000"/>
        </a:hlink>
        <a:folHlink>
          <a:srgbClr val="AAAAAA"/>
        </a:folHlink>
      </a:clrScheme>
      <a:clrMap bg1="lt1" tx1="dk1" bg2="lt2" tx2="dk2" accent1="accent1" accent2="accent2" accent3="accent3" accent4="accent4" accent5="accent5" accent6="accent6" hlink="hlink" folHlink="folHlink"/>
    </a:extraClrScheme>
    <a:extraClrScheme>
      <a:clrScheme name="FinalPowerpoint 2">
        <a:dk1>
          <a:srgbClr val="AAAAAA"/>
        </a:dk1>
        <a:lt1>
          <a:srgbClr val="FFFFFF"/>
        </a:lt1>
        <a:dk2>
          <a:srgbClr val="000000"/>
        </a:dk2>
        <a:lt2>
          <a:srgbClr val="FFFFFF"/>
        </a:lt2>
        <a:accent1>
          <a:srgbClr val="AAAAAA"/>
        </a:accent1>
        <a:accent2>
          <a:srgbClr val="FFFFFF"/>
        </a:accent2>
        <a:accent3>
          <a:srgbClr val="AAAAAA"/>
        </a:accent3>
        <a:accent4>
          <a:srgbClr val="DADADA"/>
        </a:accent4>
        <a:accent5>
          <a:srgbClr val="D2D2D2"/>
        </a:accent5>
        <a:accent6>
          <a:srgbClr val="E7E7E7"/>
        </a:accent6>
        <a:hlink>
          <a:srgbClr val="AAAAAA"/>
        </a:hlink>
        <a:folHlink>
          <a:srgbClr val="FF0000"/>
        </a:folHlink>
      </a:clrScheme>
      <a:clrMap bg1="dk2" tx1="lt1" bg2="dk1" tx2="lt2" accent1="accent1" accent2="accent2" accent3="accent3" accent4="accent4" accent5="accent5" accent6="accent6" hlink="hlink" folHlink="folHlink"/>
    </a:extraClrScheme>
    <a:extraClrScheme>
      <a:clrScheme name="FinalPowerpoint 3">
        <a:dk1>
          <a:srgbClr val="808080"/>
        </a:dk1>
        <a:lt1>
          <a:srgbClr val="FFFFFF"/>
        </a:lt1>
        <a:dk2>
          <a:srgbClr val="AAAAAA"/>
        </a:dk2>
        <a:lt2>
          <a:srgbClr val="000000"/>
        </a:lt2>
        <a:accent1>
          <a:srgbClr val="000000"/>
        </a:accent1>
        <a:accent2>
          <a:srgbClr val="AAAAAA"/>
        </a:accent2>
        <a:accent3>
          <a:srgbClr val="D2D2D2"/>
        </a:accent3>
        <a:accent4>
          <a:srgbClr val="DADADA"/>
        </a:accent4>
        <a:accent5>
          <a:srgbClr val="AAAAAA"/>
        </a:accent5>
        <a:accent6>
          <a:srgbClr val="9A9A9A"/>
        </a:accent6>
        <a:hlink>
          <a:srgbClr val="FF0000"/>
        </a:hlink>
        <a:folHlink>
          <a:srgbClr val="FFFFFF"/>
        </a:folHlink>
      </a:clrScheme>
      <a:clrMap bg1="dk2" tx1="lt1" bg2="dk1" tx2="lt2" accent1="accent1" accent2="accent2" accent3="accent3" accent4="accent4" accent5="accent5" accent6="accent6" hlink="hlink" folHlink="folHlink"/>
    </a:extraClrScheme>
    <a:extraClrScheme>
      <a:clrScheme name="FinalPowerpoint 4">
        <a:dk1>
          <a:srgbClr val="000000"/>
        </a:dk1>
        <a:lt1>
          <a:srgbClr val="FF0000"/>
        </a:lt1>
        <a:dk2>
          <a:srgbClr val="FFFFFF"/>
        </a:dk2>
        <a:lt2>
          <a:srgbClr val="000000"/>
        </a:lt2>
        <a:accent1>
          <a:srgbClr val="AAAAAA"/>
        </a:accent1>
        <a:accent2>
          <a:srgbClr val="FFFFFF"/>
        </a:accent2>
        <a:accent3>
          <a:srgbClr val="FFAAAA"/>
        </a:accent3>
        <a:accent4>
          <a:srgbClr val="000000"/>
        </a:accent4>
        <a:accent5>
          <a:srgbClr val="D2D2D2"/>
        </a:accent5>
        <a:accent6>
          <a:srgbClr val="E7E7E7"/>
        </a:accent6>
        <a:hlink>
          <a:srgbClr val="000000"/>
        </a:hlink>
        <a:folHlink>
          <a:srgbClr val="AAAAA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026601BCB986C74A8C5D9552AFC97DA2" ma:contentTypeVersion="0" ma:contentTypeDescription="Create a new document." ma:contentTypeScope="" ma:versionID="173ea046d73674f9a67cb8744d85a9e8">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C5F964D6-5C0D-4403-A131-35250AB2D8AE}">
  <ds:schemaRefs>
    <ds:schemaRef ds:uri="http://schemas.microsoft.com/sharepoint/v3/contenttype/forms"/>
  </ds:schemaRefs>
</ds:datastoreItem>
</file>

<file path=customXml/itemProps2.xml><?xml version="1.0" encoding="utf-8"?>
<ds:datastoreItem xmlns:ds="http://schemas.openxmlformats.org/officeDocument/2006/customXml" ds:itemID="{12055423-7FAA-4D3C-94DB-A50DB22B80B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C84AE3AD-1859-4F0D-8BA8-4EB7577CCE92}">
  <ds:schemaRefs>
    <ds:schemaRef ds:uri="http://schemas.microsoft.com/office/2006/documentManagement/types"/>
    <ds:schemaRef ds:uri="http://schemas.openxmlformats.org/package/2006/metadata/core-properties"/>
    <ds:schemaRef ds:uri="http://purl.org/dc/dcmitype/"/>
    <ds:schemaRef ds:uri="http://schemas.microsoft.com/office/infopath/2007/PartnerControls"/>
    <ds:schemaRef ds:uri="http://purl.org/dc/elements/1.1/"/>
    <ds:schemaRef ds:uri="http://schemas.microsoft.com/office/2006/metadata/properties"/>
    <ds:schemaRef ds:uri="http://www.w3.org/XML/1998/namespace"/>
    <ds:schemaRef ds:uri="http://purl.org/dc/terms/"/>
  </ds:schemaRefs>
</ds:datastoreItem>
</file>

<file path=docProps/app.xml><?xml version="1.0" encoding="utf-8"?>
<Properties xmlns="http://schemas.openxmlformats.org/officeDocument/2006/extended-properties" xmlns:vt="http://schemas.openxmlformats.org/officeDocument/2006/docPropsVTypes">
  <Template>Analog Story</Template>
  <TotalTime>90419</TotalTime>
  <Words>1573</Words>
  <Application>Microsoft Office PowerPoint</Application>
  <PresentationFormat>On-screen Show (16:9)</PresentationFormat>
  <Paragraphs>196</Paragraphs>
  <Slides>12</Slides>
  <Notes>10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FinalPowerpoint</vt:lpstr>
      <vt:lpstr>Save time and space in  body motor design</vt:lpstr>
      <vt:lpstr>Automotive body motors at a glance </vt:lpstr>
      <vt:lpstr>Crossing the H-bridge</vt:lpstr>
      <vt:lpstr>The switch to MOSFETs</vt:lpstr>
      <vt:lpstr>Mitigating EMI with an H-bridge </vt:lpstr>
      <vt:lpstr>Thermal design with motor drivers</vt:lpstr>
      <vt:lpstr>Current sensing </vt:lpstr>
      <vt:lpstr>Power off braking</vt:lpstr>
      <vt:lpstr>Advanced diagnostics</vt:lpstr>
      <vt:lpstr>Explore products</vt:lpstr>
      <vt:lpstr>Thank you!</vt:lpstr>
      <vt:lpstr>PowerPoint Presentation</vt:lpstr>
    </vt:vector>
  </TitlesOfParts>
  <Company>Texas Instruments Incorporated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Industry’s #1 supplier* of analog with the broadest portfolio of products</dc:title>
  <dc:creator>Windows User</dc:creator>
  <cp:lastModifiedBy>Eaker, Madison</cp:lastModifiedBy>
  <cp:revision>1255</cp:revision>
  <dcterms:created xsi:type="dcterms:W3CDTF">2017-03-02T14:20:01Z</dcterms:created>
  <dcterms:modified xsi:type="dcterms:W3CDTF">2020-10-23T16:39:23Z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0x010100026601BCB986C74A8C5D9552AFC97DA2</vt:lpwstr>
  </property>
</Properties>
</file>